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95CDA-8367-7B4A-BCA6-C7A154172F0B}" type="datetimeFigureOut">
              <a:rPr lang="fr-FR" smtClean="0"/>
              <a:t>27/03/2024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ED5A7-BA38-DC4E-A61C-2B3645B8F1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43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F6D2C-325E-B95F-945B-BF24CB1508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enjeux de financement 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195FF7-9EB4-D2AA-8A2E-E895D7E46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251366"/>
            <a:ext cx="8915399" cy="380011"/>
          </a:xfrm>
        </p:spPr>
        <p:txBody>
          <a:bodyPr/>
          <a:lstStyle/>
          <a:p>
            <a:r>
              <a:rPr lang="fr-FR" dirty="0"/>
              <a:t>Livret CGT 2022</a:t>
            </a:r>
          </a:p>
        </p:txBody>
      </p:sp>
    </p:spTree>
    <p:extLst>
      <p:ext uri="{BB962C8B-B14F-4D97-AF65-F5344CB8AC3E}">
        <p14:creationId xmlns:p14="http://schemas.microsoft.com/office/powerpoint/2010/main" val="2820311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E648A8-27EC-6540-D142-BF2BD0EE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5"/>
            <a:ext cx="6262215" cy="156775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Accession à la propriété</a:t>
            </a:r>
            <a:b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tout premier lieu par le crédit immobilier traditionnel pour lequel les conditions varient en fonction des banques, mais aussi.</a:t>
            </a:r>
            <a:endParaRPr 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60D51A9-DF29-7374-571E-8E2D43EC3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503357"/>
            <a:ext cx="3650278" cy="3389496"/>
          </a:xfrm>
          <a:noFill/>
        </p:spPr>
        <p:txBody>
          <a:bodyPr>
            <a:normAutofit fontScale="92500" lnSpcReduction="10000"/>
          </a:bodyPr>
          <a:lstStyle/>
          <a:p>
            <a:r>
              <a:rPr lang="fr-FR" sz="2000" b="0" i="0" u="none" strike="noStrike" dirty="0">
                <a:solidFill>
                  <a:srgbClr val="000000"/>
                </a:solidFill>
                <a:effectLst/>
                <a:highlight>
                  <a:srgbClr val="EFF6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Prêt à taux zéro (PTZ), </a:t>
            </a:r>
          </a:p>
          <a:p>
            <a:r>
              <a:rPr lang="fr-FR" sz="2000" b="0" i="0" u="none" strike="noStrike" dirty="0">
                <a:solidFill>
                  <a:srgbClr val="000000"/>
                </a:solidFill>
                <a:effectLst/>
                <a:highlight>
                  <a:srgbClr val="EFF6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Prêt d’accession sociale à la propriété (PAS), </a:t>
            </a:r>
          </a:p>
          <a:p>
            <a:r>
              <a:rPr lang="fr-FR" sz="2000" b="0" i="0" u="none" strike="noStrike" dirty="0">
                <a:solidFill>
                  <a:srgbClr val="000000"/>
                </a:solidFill>
                <a:effectLst/>
                <a:highlight>
                  <a:srgbClr val="EFF6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Prêt épargne logement (PEL), </a:t>
            </a:r>
          </a:p>
          <a:p>
            <a:r>
              <a:rPr lang="fr-FR" sz="2000" b="0" i="0" u="none" strike="noStrike" dirty="0">
                <a:solidFill>
                  <a:srgbClr val="000000"/>
                </a:solidFill>
                <a:effectLst/>
                <a:highlight>
                  <a:srgbClr val="EFF6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Prêt action logement, ,  </a:t>
            </a:r>
          </a:p>
          <a:p>
            <a:r>
              <a:rPr lang="fr-FR" sz="2000" b="0" i="0" u="none" strike="noStrike" dirty="0">
                <a:solidFill>
                  <a:srgbClr val="000000"/>
                </a:solidFill>
                <a:effectLst/>
                <a:highlight>
                  <a:srgbClr val="EFF6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Prêt social location accession,</a:t>
            </a:r>
          </a:p>
          <a:p>
            <a:r>
              <a:rPr lang="fr-FR" sz="2000" b="0" i="0" u="none" strike="noStrike" dirty="0">
                <a:solidFill>
                  <a:srgbClr val="000000"/>
                </a:solidFill>
                <a:effectLst/>
                <a:highlight>
                  <a:srgbClr val="EFF6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Bail Réel Solidaire (BRS) / Foncières,</a:t>
            </a:r>
          </a:p>
          <a:p>
            <a:endParaRPr lang="fr-FR" sz="2000" b="0" i="0" u="none" strike="noStrike" dirty="0">
              <a:solidFill>
                <a:srgbClr val="000000"/>
              </a:solidFill>
              <a:effectLst/>
              <a:highlight>
                <a:srgbClr val="EFF6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b="0" i="0" u="none" strike="noStrike" dirty="0">
              <a:solidFill>
                <a:srgbClr val="000000"/>
              </a:solidFill>
              <a:effectLst/>
              <a:highlight>
                <a:srgbClr val="EFF6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1" name="Graphic 20" descr="Maison">
            <a:extLst>
              <a:ext uri="{FF2B5EF4-FFF2-40B4-BE49-F238E27FC236}">
                <a16:creationId xmlns:a16="http://schemas.microsoft.com/office/drawing/2014/main" id="{E0BE5C84-BDFD-5245-20B1-390AF7FE4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9945" y="640080"/>
            <a:ext cx="5252773" cy="5252773"/>
          </a:xfrm>
          <a:prstGeom prst="rect">
            <a:avLst/>
          </a:prstGeom>
        </p:spPr>
      </p:pic>
      <p:sp>
        <p:nvSpPr>
          <p:cNvPr id="28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5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B7A630A-9A0A-63C3-9EAA-69D0B7F28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Des taux soumis aux lois du marché.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7" name="Espace réservé du contenu 6" descr="Une image contenant texte, capture d’écran, diagramme, ligne&#10;&#10;Description générée automatiquement">
            <a:extLst>
              <a:ext uri="{FF2B5EF4-FFF2-40B4-BE49-F238E27FC236}">
                <a16:creationId xmlns:a16="http://schemas.microsoft.com/office/drawing/2014/main" id="{197B8DFD-6E68-C24F-BFCF-A0B40F310E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4076" y="2632040"/>
            <a:ext cx="5137150" cy="3494172"/>
          </a:xfrm>
        </p:spPr>
      </p:pic>
      <p:pic>
        <p:nvPicPr>
          <p:cNvPr id="5" name="Espace réservé du contenu 4" descr="Une image contenant texte, capture d’écran, ligne, Tracé&#10;&#10;Description générée automatiquement">
            <a:extLst>
              <a:ext uri="{FF2B5EF4-FFF2-40B4-BE49-F238E27FC236}">
                <a16:creationId xmlns:a16="http://schemas.microsoft.com/office/drawing/2014/main" id="{1AE1A08C-C62F-2EB1-0B33-6F7062B000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775" y="1519380"/>
            <a:ext cx="5372345" cy="3494172"/>
          </a:xfrm>
          <a:prstGeom prst="rect">
            <a:avLst/>
          </a:prstGeom>
        </p:spPr>
      </p:pic>
      <p:sp>
        <p:nvSpPr>
          <p:cNvPr id="16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0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7688E-C806-906F-C2E7-DD1CCECF2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Accès aux prêts plus difficiles.</a:t>
            </a:r>
          </a:p>
        </p:txBody>
      </p:sp>
      <p:pic>
        <p:nvPicPr>
          <p:cNvPr id="5" name="Espace réservé du contenu 4" descr="Une image contenant texte, capture d’écran, ligne, Parallèle&#10;&#10;Description générée automatiquement">
            <a:extLst>
              <a:ext uri="{FF2B5EF4-FFF2-40B4-BE49-F238E27FC236}">
                <a16:creationId xmlns:a16="http://schemas.microsoft.com/office/drawing/2014/main" id="{419E0459-2A78-09F5-ED43-7610DF963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520043"/>
            <a:ext cx="7594063" cy="4713848"/>
          </a:xfrm>
        </p:spPr>
      </p:pic>
    </p:spTree>
    <p:extLst>
      <p:ext uri="{BB962C8B-B14F-4D97-AF65-F5344CB8AC3E}">
        <p14:creationId xmlns:p14="http://schemas.microsoft.com/office/powerpoint/2010/main" val="2980892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0D4D91-0A2E-5B2F-F456-D32448DA5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9874"/>
          </a:xfrm>
        </p:spPr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Financement du logement social.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F1A647-99D1-3303-1045-824BA9DCE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3050"/>
            <a:ext cx="8915400" cy="4368172"/>
          </a:xfrm>
        </p:spPr>
        <p:txBody>
          <a:bodyPr/>
          <a:lstStyle/>
          <a:p>
            <a:r>
              <a:rPr lang="fr-FR" sz="1800" dirty="0">
                <a:effectLst/>
                <a:latin typeface="BerninoSans"/>
              </a:rPr>
              <a:t>Le plan de financement d’un logement social</a:t>
            </a:r>
          </a:p>
          <a:p>
            <a:r>
              <a:rPr lang="fr-FR" sz="1800" dirty="0">
                <a:effectLst/>
                <a:latin typeface="BerninoSans"/>
              </a:rPr>
              <a:t>5 à 10 % de subventions directes; 5 à 20%de fonds propres; 70 à 85 % d’emprunts. </a:t>
            </a:r>
          </a:p>
          <a:p>
            <a:r>
              <a:rPr lang="fr-FR" sz="1800" dirty="0">
                <a:effectLst/>
                <a:latin typeface="BerninoSans"/>
              </a:rPr>
              <a:t>Ces derniers consistent pour la très grande majorité́ en prêts subventionnés accordés par la Caisse des dépôts et consignations (CDC).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texte, capture d’écran, logiciel, Police&#10;&#10;Description générée automatiquement">
            <a:extLst>
              <a:ext uri="{FF2B5EF4-FFF2-40B4-BE49-F238E27FC236}">
                <a16:creationId xmlns:a16="http://schemas.microsoft.com/office/drawing/2014/main" id="{8D4BA7C1-2B58-DE59-34DE-9D7D93DF6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788" y="3100389"/>
            <a:ext cx="777240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917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0D0993-F06B-D0CB-75FD-FE576FBCF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Subventions en baisse constantes </a:t>
            </a:r>
          </a:p>
        </p:txBody>
      </p:sp>
      <p:pic>
        <p:nvPicPr>
          <p:cNvPr id="5" name="Espace réservé du contenu 4" descr="Une image contenant texte, capture d’écran, Police, diagramme&#10;&#10;Description générée automatiquement">
            <a:extLst>
              <a:ext uri="{FF2B5EF4-FFF2-40B4-BE49-F238E27FC236}">
                <a16:creationId xmlns:a16="http://schemas.microsoft.com/office/drawing/2014/main" id="{3BC6F292-195B-5B54-BF98-C00E3E96BA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53840" y="2133600"/>
            <a:ext cx="6577498" cy="3778250"/>
          </a:xfrm>
        </p:spPr>
      </p:pic>
    </p:spTree>
    <p:extLst>
      <p:ext uri="{BB962C8B-B14F-4D97-AF65-F5344CB8AC3E}">
        <p14:creationId xmlns:p14="http://schemas.microsoft.com/office/powerpoint/2010/main" val="2993975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455A7C-03C3-C0C9-66F8-9F2B78FA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Les missions essentielles de la caisse des dépôts pour le logement social.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8A5F06-35F6-70BE-BDC4-4A3AEC699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412177"/>
          </a:xfrm>
        </p:spPr>
        <p:txBody>
          <a:bodyPr>
            <a:normAutofit lnSpcReduction="10000"/>
          </a:bodyPr>
          <a:lstStyle/>
          <a:p>
            <a:r>
              <a:rPr lang="fr-FR" dirty="0"/>
              <a:t>Sécurisation de 60% des dépôts à partir des ressources du Livret A et du Livret de développement durable et solidaire ( 400 mds euros) pour financer la construction et la rénovation du parc social HLM. (Le Sénat a voté mardi 5 mars 2024 une proposition de loi visant à flécher une partie de l’épargne du livret A vers des entreprises de l’industrie de la défense).</a:t>
            </a:r>
          </a:p>
          <a:p>
            <a:r>
              <a:rPr lang="fr-FR" dirty="0"/>
              <a:t>Sa filiale CDC Habitat premier gestionnaire de logement d’insertion et hébergement d’urgence ( foyer Adoma ).</a:t>
            </a:r>
          </a:p>
          <a:p>
            <a:r>
              <a:rPr lang="fr-FR" dirty="0"/>
              <a:t>Propose des prêts à très long terme « GAIA » sur 80 ans, plus facilement amortissables, pour la construction de logements sociaux.</a:t>
            </a:r>
          </a:p>
          <a:p>
            <a:r>
              <a:rPr lang="fr-FR" dirty="0"/>
              <a:t>Propose des garanties pour les investissements des bailleurs sociaux via la banque des Territoires.</a:t>
            </a:r>
          </a:p>
        </p:txBody>
      </p:sp>
    </p:spTree>
    <p:extLst>
      <p:ext uri="{BB962C8B-B14F-4D97-AF65-F5344CB8AC3E}">
        <p14:creationId xmlns:p14="http://schemas.microsoft.com/office/powerpoint/2010/main" val="3784926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2BCDBD-73D1-8EE0-E63E-2435CCF4D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bailleurs sont donc contraints de chercher d’autres voies de financement au détriment de leur vocation sociale généraliste et de mixité. 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4D330-9BEF-30F1-BB45-E2DA7A6FE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En favorisant la construction de logement les plus subventionnés (PLAI)</a:t>
            </a:r>
          </a:p>
          <a:p>
            <a:r>
              <a:rPr lang="fr-FR" dirty="0"/>
              <a:t>En délaissant les charges d’entretien </a:t>
            </a:r>
          </a:p>
          <a:p>
            <a:r>
              <a:rPr lang="fr-FR" dirty="0"/>
              <a:t>En baissant leurs investissements</a:t>
            </a:r>
          </a:p>
          <a:p>
            <a:r>
              <a:rPr lang="fr-FR" dirty="0"/>
              <a:t>En mettant en place des VEFA ( vente en état futur d’achèvement ) </a:t>
            </a:r>
            <a:r>
              <a:rPr lang="fr-FR"/>
              <a:t>en partenariat </a:t>
            </a:r>
            <a:r>
              <a:rPr lang="fr-FR" dirty="0"/>
              <a:t>avec des promoteurs privés.</a:t>
            </a:r>
          </a:p>
        </p:txBody>
      </p:sp>
    </p:spTree>
    <p:extLst>
      <p:ext uri="{BB962C8B-B14F-4D97-AF65-F5344CB8AC3E}">
        <p14:creationId xmlns:p14="http://schemas.microsoft.com/office/powerpoint/2010/main" val="188196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92CBF-56B9-F7FC-872E-C52B3103A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Focus sur le logement </a:t>
            </a:r>
            <a:r>
              <a:rPr lang="fr-FR" b="1" dirty="0" err="1"/>
              <a:t>étudiant.e</a:t>
            </a:r>
            <a:r>
              <a:rPr lang="fr-FR" b="1" dirty="0"/>
              <a:t>.</a:t>
            </a:r>
            <a:br>
              <a:rPr lang="fr-FR" b="1" dirty="0"/>
            </a:b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source Sénat 2023</a:t>
            </a:r>
          </a:p>
        </p:txBody>
      </p:sp>
      <p:pic>
        <p:nvPicPr>
          <p:cNvPr id="5" name="Espace réservé du contenu 4" descr="Une image contenant texte, capture d’écran, cercle, Police&#10;&#10;Description générée automatiquement">
            <a:extLst>
              <a:ext uri="{FF2B5EF4-FFF2-40B4-BE49-F238E27FC236}">
                <a16:creationId xmlns:a16="http://schemas.microsoft.com/office/drawing/2014/main" id="{4B4D7E85-3852-46D7-2D1E-870200B9B8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850" y="1905000"/>
            <a:ext cx="8058150" cy="4328890"/>
          </a:xfr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FC716E-CF20-83CC-D6AA-C48E1951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0137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Brin</Template>
  <TotalTime>148</TotalTime>
  <Words>368</Words>
  <Application>Microsoft Macintosh PowerPoint</Application>
  <PresentationFormat>Grand écran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Aptos</vt:lpstr>
      <vt:lpstr>Arial</vt:lpstr>
      <vt:lpstr>BerninoSans</vt:lpstr>
      <vt:lpstr>Century Gothic</vt:lpstr>
      <vt:lpstr>Wingdings 3</vt:lpstr>
      <vt:lpstr>Brin</vt:lpstr>
      <vt:lpstr>Les enjeux de financement   </vt:lpstr>
      <vt:lpstr>Accession à la propriété  En tout premier lieu par le crédit immobilier traditionnel pour lequel les conditions varient en fonction des banques, mais aussi.</vt:lpstr>
      <vt:lpstr>Des taux soumis aux lois du marché. </vt:lpstr>
      <vt:lpstr>Accès aux prêts plus difficiles.</vt:lpstr>
      <vt:lpstr>Financement du logement social.</vt:lpstr>
      <vt:lpstr>Subventions en baisse constantes </vt:lpstr>
      <vt:lpstr>Les missions essentielles de la caisse des dépôts pour le logement social.</vt:lpstr>
      <vt:lpstr>Les bailleurs sont donc contraints de chercher d’autres voies de financement au détriment de leur vocation sociale généraliste et de mixité.  </vt:lpstr>
      <vt:lpstr>Focus sur le logement étudiant.e. source Sénat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enjeux de financement </dc:title>
  <dc:creator>TEJAS Patricia</dc:creator>
  <cp:lastModifiedBy>TEJAS Patricia</cp:lastModifiedBy>
  <cp:revision>6</cp:revision>
  <cp:lastPrinted>2024-03-27T15:24:26Z</cp:lastPrinted>
  <dcterms:created xsi:type="dcterms:W3CDTF">2024-03-27T13:17:19Z</dcterms:created>
  <dcterms:modified xsi:type="dcterms:W3CDTF">2024-03-27T16:37:28Z</dcterms:modified>
</cp:coreProperties>
</file>