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5"/>
  </p:sldMasterIdLst>
  <p:notesMasterIdLst>
    <p:notesMasterId r:id="rId70"/>
  </p:notesMasterIdLst>
  <p:handoutMasterIdLst>
    <p:handoutMasterId r:id="rId71"/>
  </p:handoutMasterIdLst>
  <p:sldIdLst>
    <p:sldId id="309" r:id="rId6"/>
    <p:sldId id="431" r:id="rId7"/>
    <p:sldId id="438" r:id="rId8"/>
    <p:sldId id="310" r:id="rId9"/>
    <p:sldId id="424" r:id="rId10"/>
    <p:sldId id="422" r:id="rId11"/>
    <p:sldId id="382" r:id="rId12"/>
    <p:sldId id="384" r:id="rId13"/>
    <p:sldId id="387" r:id="rId14"/>
    <p:sldId id="389" r:id="rId15"/>
    <p:sldId id="390" r:id="rId16"/>
    <p:sldId id="394" r:id="rId17"/>
    <p:sldId id="395" r:id="rId18"/>
    <p:sldId id="396" r:id="rId19"/>
    <p:sldId id="400" r:id="rId20"/>
    <p:sldId id="401" r:id="rId21"/>
    <p:sldId id="402" r:id="rId22"/>
    <p:sldId id="403" r:id="rId23"/>
    <p:sldId id="404" r:id="rId24"/>
    <p:sldId id="409" r:id="rId25"/>
    <p:sldId id="415" r:id="rId26"/>
    <p:sldId id="410" r:id="rId27"/>
    <p:sldId id="412" r:id="rId28"/>
    <p:sldId id="397" r:id="rId29"/>
    <p:sldId id="399" r:id="rId30"/>
    <p:sldId id="398" r:id="rId31"/>
    <p:sldId id="425" r:id="rId32"/>
    <p:sldId id="339" r:id="rId33"/>
    <p:sldId id="354" r:id="rId34"/>
    <p:sldId id="357" r:id="rId35"/>
    <p:sldId id="434" r:id="rId36"/>
    <p:sldId id="355" r:id="rId37"/>
    <p:sldId id="356" r:id="rId38"/>
    <p:sldId id="358" r:id="rId39"/>
    <p:sldId id="360" r:id="rId40"/>
    <p:sldId id="361" r:id="rId41"/>
    <p:sldId id="362" r:id="rId42"/>
    <p:sldId id="342" r:id="rId43"/>
    <p:sldId id="343" r:id="rId44"/>
    <p:sldId id="344" r:id="rId45"/>
    <p:sldId id="345" r:id="rId46"/>
    <p:sldId id="346" r:id="rId47"/>
    <p:sldId id="348" r:id="rId48"/>
    <p:sldId id="352" r:id="rId49"/>
    <p:sldId id="363" r:id="rId50"/>
    <p:sldId id="349" r:id="rId51"/>
    <p:sldId id="353" r:id="rId52"/>
    <p:sldId id="364" r:id="rId53"/>
    <p:sldId id="436" r:id="rId54"/>
    <p:sldId id="433" r:id="rId55"/>
    <p:sldId id="435" r:id="rId56"/>
    <p:sldId id="365" r:id="rId57"/>
    <p:sldId id="359" r:id="rId58"/>
    <p:sldId id="366" r:id="rId59"/>
    <p:sldId id="367" r:id="rId60"/>
    <p:sldId id="368" r:id="rId61"/>
    <p:sldId id="426" r:id="rId62"/>
    <p:sldId id="374" r:id="rId63"/>
    <p:sldId id="375" r:id="rId64"/>
    <p:sldId id="376" r:id="rId65"/>
    <p:sldId id="427" r:id="rId66"/>
    <p:sldId id="378" r:id="rId67"/>
    <p:sldId id="379" r:id="rId68"/>
    <p:sldId id="432" r:id="rId69"/>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515" autoAdjust="0"/>
  </p:normalViewPr>
  <p:slideViewPr>
    <p:cSldViewPr>
      <p:cViewPr>
        <p:scale>
          <a:sx n="76" d="100"/>
          <a:sy n="76" d="100"/>
        </p:scale>
        <p:origin x="-2634" y="-54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 Type="http://schemas.openxmlformats.org/officeDocument/2006/relationships/slide" Target="slides/slide2.xml"/><Relationship Id="rId71"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CB40B4E-6790-4844-83BA-A92D26091053}" type="datetimeFigureOut">
              <a:rPr lang="fr-FR" smtClean="0"/>
              <a:t>02/03/2018</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481E377D-A83C-462A-BA6A-12DFAFD752B0}" type="slidenum">
              <a:rPr lang="fr-FR" smtClean="0"/>
              <a:t>‹N°›</a:t>
            </a:fld>
            <a:endParaRPr lang="fr-FR"/>
          </a:p>
        </p:txBody>
      </p:sp>
    </p:spTree>
    <p:extLst>
      <p:ext uri="{BB962C8B-B14F-4D97-AF65-F5344CB8AC3E}">
        <p14:creationId xmlns:p14="http://schemas.microsoft.com/office/powerpoint/2010/main" val="3565757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568" tIns="45784" rIns="91568" bIns="45784"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568" tIns="45784" rIns="91568" bIns="45784" rtlCol="0"/>
          <a:lstStyle>
            <a:lvl1pPr algn="r">
              <a:defRPr sz="1200"/>
            </a:lvl1pPr>
          </a:lstStyle>
          <a:p>
            <a:fld id="{484712CE-E1BB-4A6B-9AB6-DC560B0E42F5}" type="datetimeFigureOut">
              <a:rPr lang="fr-FR" smtClean="0"/>
              <a:t>02/03/2018</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68" tIns="45784" rIns="91568" bIns="45784"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568" tIns="45784" rIns="91568" bIns="45784"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1568" tIns="45784" rIns="91568" bIns="45784"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1568" tIns="45784" rIns="91568" bIns="45784" rtlCol="0" anchor="b"/>
          <a:lstStyle>
            <a:lvl1pPr algn="r">
              <a:defRPr sz="1200"/>
            </a:lvl1pPr>
          </a:lstStyle>
          <a:p>
            <a:fld id="{F360DD08-30A0-45D9-B50E-ABFC3DA5F8EA}" type="slidenum">
              <a:rPr lang="fr-FR" smtClean="0"/>
              <a:t>‹N°›</a:t>
            </a:fld>
            <a:endParaRPr lang="fr-FR"/>
          </a:p>
        </p:txBody>
      </p:sp>
    </p:spTree>
    <p:extLst>
      <p:ext uri="{BB962C8B-B14F-4D97-AF65-F5344CB8AC3E}">
        <p14:creationId xmlns:p14="http://schemas.microsoft.com/office/powerpoint/2010/main" val="567867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3</a:t>
            </a:fld>
            <a:endParaRPr lang="fr-FR"/>
          </a:p>
        </p:txBody>
      </p:sp>
    </p:spTree>
    <p:extLst>
      <p:ext uri="{BB962C8B-B14F-4D97-AF65-F5344CB8AC3E}">
        <p14:creationId xmlns:p14="http://schemas.microsoft.com/office/powerpoint/2010/main" val="377796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smtClean="0">
              <a:effectLst/>
            </a:endParaRPr>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17</a:t>
            </a:fld>
            <a:endParaRPr lang="fr-FR"/>
          </a:p>
        </p:txBody>
      </p:sp>
    </p:spTree>
    <p:extLst>
      <p:ext uri="{BB962C8B-B14F-4D97-AF65-F5344CB8AC3E}">
        <p14:creationId xmlns:p14="http://schemas.microsoft.com/office/powerpoint/2010/main" val="2052889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18</a:t>
            </a:fld>
            <a:endParaRPr lang="fr-FR"/>
          </a:p>
        </p:txBody>
      </p:sp>
    </p:spTree>
    <p:extLst>
      <p:ext uri="{BB962C8B-B14F-4D97-AF65-F5344CB8AC3E}">
        <p14:creationId xmlns:p14="http://schemas.microsoft.com/office/powerpoint/2010/main" val="912396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19</a:t>
            </a:fld>
            <a:endParaRPr lang="fr-FR"/>
          </a:p>
        </p:txBody>
      </p:sp>
    </p:spTree>
    <p:extLst>
      <p:ext uri="{BB962C8B-B14F-4D97-AF65-F5344CB8AC3E}">
        <p14:creationId xmlns:p14="http://schemas.microsoft.com/office/powerpoint/2010/main" val="1983101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FDBBB4D-86BC-41D1-95B4-BBF55F8634C3}" type="slidenum">
              <a:rPr lang="fr-FR" smtClean="0"/>
              <a:t>21</a:t>
            </a:fld>
            <a:endParaRPr lang="fr-FR"/>
          </a:p>
        </p:txBody>
      </p:sp>
    </p:spTree>
    <p:extLst>
      <p:ext uri="{BB962C8B-B14F-4D97-AF65-F5344CB8AC3E}">
        <p14:creationId xmlns:p14="http://schemas.microsoft.com/office/powerpoint/2010/main" val="1151219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22</a:t>
            </a:fld>
            <a:endParaRPr lang="fr-FR"/>
          </a:p>
        </p:txBody>
      </p:sp>
    </p:spTree>
    <p:extLst>
      <p:ext uri="{BB962C8B-B14F-4D97-AF65-F5344CB8AC3E}">
        <p14:creationId xmlns:p14="http://schemas.microsoft.com/office/powerpoint/2010/main" val="12914792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A6640DA-8F0D-4652-8E98-0ED5BC40A0EA}" type="slidenum">
              <a:rPr lang="fr-FR" smtClean="0"/>
              <a:t>23</a:t>
            </a:fld>
            <a:endParaRPr lang="fr-FR"/>
          </a:p>
        </p:txBody>
      </p:sp>
    </p:spTree>
    <p:extLst>
      <p:ext uri="{BB962C8B-B14F-4D97-AF65-F5344CB8AC3E}">
        <p14:creationId xmlns:p14="http://schemas.microsoft.com/office/powerpoint/2010/main" val="30534811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30</a:t>
            </a:fld>
            <a:endParaRPr lang="fr-FR"/>
          </a:p>
        </p:txBody>
      </p:sp>
    </p:spTree>
    <p:extLst>
      <p:ext uri="{BB962C8B-B14F-4D97-AF65-F5344CB8AC3E}">
        <p14:creationId xmlns:p14="http://schemas.microsoft.com/office/powerpoint/2010/main" val="19017467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31</a:t>
            </a:fld>
            <a:endParaRPr lang="fr-FR"/>
          </a:p>
        </p:txBody>
      </p:sp>
    </p:spTree>
    <p:extLst>
      <p:ext uri="{BB962C8B-B14F-4D97-AF65-F5344CB8AC3E}">
        <p14:creationId xmlns:p14="http://schemas.microsoft.com/office/powerpoint/2010/main" val="19017467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32</a:t>
            </a:fld>
            <a:endParaRPr lang="fr-FR"/>
          </a:p>
        </p:txBody>
      </p:sp>
    </p:spTree>
    <p:extLst>
      <p:ext uri="{BB962C8B-B14F-4D97-AF65-F5344CB8AC3E}">
        <p14:creationId xmlns:p14="http://schemas.microsoft.com/office/powerpoint/2010/main" val="42199048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34</a:t>
            </a:fld>
            <a:endParaRPr lang="fr-FR"/>
          </a:p>
        </p:txBody>
      </p:sp>
    </p:spTree>
    <p:extLst>
      <p:ext uri="{BB962C8B-B14F-4D97-AF65-F5344CB8AC3E}">
        <p14:creationId xmlns:p14="http://schemas.microsoft.com/office/powerpoint/2010/main" val="217460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4</a:t>
            </a:fld>
            <a:endParaRPr lang="fr-FR"/>
          </a:p>
        </p:txBody>
      </p:sp>
    </p:spTree>
    <p:extLst>
      <p:ext uri="{BB962C8B-B14F-4D97-AF65-F5344CB8AC3E}">
        <p14:creationId xmlns:p14="http://schemas.microsoft.com/office/powerpoint/2010/main" val="3777968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35</a:t>
            </a:fld>
            <a:endParaRPr lang="fr-FR"/>
          </a:p>
        </p:txBody>
      </p:sp>
    </p:spTree>
    <p:extLst>
      <p:ext uri="{BB962C8B-B14F-4D97-AF65-F5344CB8AC3E}">
        <p14:creationId xmlns:p14="http://schemas.microsoft.com/office/powerpoint/2010/main" val="16780662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49</a:t>
            </a:fld>
            <a:endParaRPr lang="fr-FR"/>
          </a:p>
        </p:txBody>
      </p:sp>
    </p:spTree>
    <p:extLst>
      <p:ext uri="{BB962C8B-B14F-4D97-AF65-F5344CB8AC3E}">
        <p14:creationId xmlns:p14="http://schemas.microsoft.com/office/powerpoint/2010/main" val="29908097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56</a:t>
            </a:fld>
            <a:endParaRPr lang="fr-FR"/>
          </a:p>
        </p:txBody>
      </p:sp>
    </p:spTree>
    <p:extLst>
      <p:ext uri="{BB962C8B-B14F-4D97-AF65-F5344CB8AC3E}">
        <p14:creationId xmlns:p14="http://schemas.microsoft.com/office/powerpoint/2010/main" val="32144372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64</a:t>
            </a:fld>
            <a:endParaRPr lang="fr-FR"/>
          </a:p>
        </p:txBody>
      </p:sp>
    </p:spTree>
    <p:extLst>
      <p:ext uri="{BB962C8B-B14F-4D97-AF65-F5344CB8AC3E}">
        <p14:creationId xmlns:p14="http://schemas.microsoft.com/office/powerpoint/2010/main" val="1627197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5</a:t>
            </a:fld>
            <a:endParaRPr lang="fr-FR"/>
          </a:p>
        </p:txBody>
      </p:sp>
    </p:spTree>
    <p:extLst>
      <p:ext uri="{BB962C8B-B14F-4D97-AF65-F5344CB8AC3E}">
        <p14:creationId xmlns:p14="http://schemas.microsoft.com/office/powerpoint/2010/main" val="2475621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A6640DA-8F0D-4652-8E98-0ED5BC40A0EA}" type="slidenum">
              <a:rPr lang="fr-FR" smtClean="0"/>
              <a:t>7</a:t>
            </a:fld>
            <a:endParaRPr lang="fr-FR"/>
          </a:p>
        </p:txBody>
      </p:sp>
    </p:spTree>
    <p:extLst>
      <p:ext uri="{BB962C8B-B14F-4D97-AF65-F5344CB8AC3E}">
        <p14:creationId xmlns:p14="http://schemas.microsoft.com/office/powerpoint/2010/main" val="1059602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A6640DA-8F0D-4652-8E98-0ED5BC40A0EA}" type="slidenum">
              <a:rPr lang="fr-FR" smtClean="0"/>
              <a:t>8</a:t>
            </a:fld>
            <a:endParaRPr lang="fr-FR"/>
          </a:p>
        </p:txBody>
      </p:sp>
    </p:spTree>
    <p:extLst>
      <p:ext uri="{BB962C8B-B14F-4D97-AF65-F5344CB8AC3E}">
        <p14:creationId xmlns:p14="http://schemas.microsoft.com/office/powerpoint/2010/main" val="3715298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9</a:t>
            </a:fld>
            <a:endParaRPr lang="fr-FR"/>
          </a:p>
        </p:txBody>
      </p:sp>
    </p:spTree>
    <p:extLst>
      <p:ext uri="{BB962C8B-B14F-4D97-AF65-F5344CB8AC3E}">
        <p14:creationId xmlns:p14="http://schemas.microsoft.com/office/powerpoint/2010/main" val="22095453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11</a:t>
            </a:fld>
            <a:endParaRPr lang="fr-FR"/>
          </a:p>
        </p:txBody>
      </p:sp>
    </p:spTree>
    <p:extLst>
      <p:ext uri="{BB962C8B-B14F-4D97-AF65-F5344CB8AC3E}">
        <p14:creationId xmlns:p14="http://schemas.microsoft.com/office/powerpoint/2010/main" val="375916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12</a:t>
            </a:fld>
            <a:endParaRPr lang="fr-FR"/>
          </a:p>
        </p:txBody>
      </p:sp>
    </p:spTree>
    <p:extLst>
      <p:ext uri="{BB962C8B-B14F-4D97-AF65-F5344CB8AC3E}">
        <p14:creationId xmlns:p14="http://schemas.microsoft.com/office/powerpoint/2010/main" val="2334425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360DD08-30A0-45D9-B50E-ABFC3DA5F8EA}" type="slidenum">
              <a:rPr lang="fr-FR" smtClean="0"/>
              <a:t>14</a:t>
            </a:fld>
            <a:endParaRPr lang="fr-FR"/>
          </a:p>
        </p:txBody>
      </p:sp>
    </p:spTree>
    <p:extLst>
      <p:ext uri="{BB962C8B-B14F-4D97-AF65-F5344CB8AC3E}">
        <p14:creationId xmlns:p14="http://schemas.microsoft.com/office/powerpoint/2010/main" val="3308921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p:txBody>
          <a:bodyPr/>
          <a:lstStyle/>
          <a:p>
            <a:fld id="{F224A1F2-9EB8-4574-922D-8BB2F391176B}" type="datetime1">
              <a:rPr lang="fr-FR" smtClean="0"/>
              <a:t>02/03/2018</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47E55B-19DE-40BB-BEA9-1C3CBE182288}"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277B073-4D86-4573-BDCF-341B202D99B7}" type="datetime1">
              <a:rPr lang="fr-FR" smtClean="0"/>
              <a:t>02/03/2018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947E55B-19DE-40BB-BEA9-1C3CBE182288}"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8947E55B-19DE-40BB-BEA9-1C3CBE182288}"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69F7C73-AD0C-4AA3-9BD7-9B7B3DAEA050}" type="datetime1">
              <a:rPr lang="fr-FR" smtClean="0"/>
              <a:t>02/03/2018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Modifiez le style du titre</a:t>
            </a:r>
            <a:endParaRPr kumimoji="0" lang="en-US"/>
          </a:p>
        </p:txBody>
      </p:sp>
      <p:sp>
        <p:nvSpPr>
          <p:cNvPr id="4" name="Espace réservé de la date 3"/>
          <p:cNvSpPr>
            <a:spLocks noGrp="1"/>
          </p:cNvSpPr>
          <p:nvPr>
            <p:ph type="dt" sz="half" idx="10"/>
          </p:nvPr>
        </p:nvSpPr>
        <p:spPr/>
        <p:txBody>
          <a:bodyPr/>
          <a:lstStyle/>
          <a:p>
            <a:fld id="{425DFBB8-0A40-420C-A072-1DC12EDEB38C}" type="datetime1">
              <a:rPr lang="fr-FR" smtClean="0"/>
              <a:t>02/03/2018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8947E55B-19DE-40BB-BEA9-1C3CBE182288}"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854411F9-D6FD-445F-9D35-6D05286CA52F}" type="datetime1">
              <a:rPr lang="fr-FR" smtClean="0"/>
              <a:t>02/03/2018</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47E55B-19DE-40BB-BEA9-1C3CBE182288}"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Modifiez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1113FE15-4D57-4AAA-85B7-64C1C7F6FFB4}" type="datetime1">
              <a:rPr lang="fr-FR" smtClean="0"/>
              <a:t>02/03/2018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947E55B-19DE-40BB-BEA9-1C3CBE182288}"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7" name="Espace réservé de la date 6"/>
          <p:cNvSpPr>
            <a:spLocks noGrp="1"/>
          </p:cNvSpPr>
          <p:nvPr>
            <p:ph type="dt" sz="half" idx="10"/>
          </p:nvPr>
        </p:nvSpPr>
        <p:spPr/>
        <p:txBody>
          <a:bodyPr/>
          <a:lstStyle/>
          <a:p>
            <a:fld id="{EF958DA5-4375-4342-AB27-A969F590C07B}" type="datetime1">
              <a:rPr lang="fr-FR" smtClean="0"/>
              <a:t>02/03/2018</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8947E55B-19DE-40BB-BEA9-1C3CBE182288}" type="slidenum">
              <a:rPr lang="fr-FR" smtClean="0"/>
              <a:t>‹N°›</a:t>
            </a:fld>
            <a:endParaRPr lang="fr-FR"/>
          </a:p>
        </p:txBody>
      </p:sp>
      <p:sp>
        <p:nvSpPr>
          <p:cNvPr id="23" name="Titre 22"/>
          <p:cNvSpPr>
            <a:spLocks noGrp="1"/>
          </p:cNvSpPr>
          <p:nvPr>
            <p:ph type="title"/>
          </p:nvPr>
        </p:nvSpPr>
        <p:spPr/>
        <p:txBody>
          <a:bodyPr rtlCol="0" anchor="b" anchorCtr="0"/>
          <a:lstStyle/>
          <a:p>
            <a:r>
              <a:rPr kumimoji="0" lang="fr-FR" smtClean="0"/>
              <a:t>Modifiez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D736908E-0E0B-42E5-971D-BE790922F5DE}" type="datetime1">
              <a:rPr lang="fr-FR" smtClean="0"/>
              <a:t>02/03/2018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8947E55B-19DE-40BB-BEA9-1C3CBE182288}"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503A8531-1042-4192-8DBF-9042665B5803}" type="datetime1">
              <a:rPr lang="fr-FR" smtClean="0"/>
              <a:t>02/03/2018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47E55B-19DE-40BB-BEA9-1C3CBE182288}"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47E55B-19DE-40BB-BEA9-1C3CBE182288}"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629A8EE3-7C2A-4EB6-9C45-B8C341877FFD}" type="datetime1">
              <a:rPr lang="fr-FR" smtClean="0"/>
              <a:t>02/03/2018</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8947E55B-19DE-40BB-BEA9-1C3CBE182288}"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FBB144A8-C882-4933-8DAC-CBEB72F004CF}" type="datetime1">
              <a:rPr lang="fr-FR" smtClean="0"/>
              <a:t>02/03/2018</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8B62A6E-8631-43F9-B588-660387C7117B}" type="datetime1">
              <a:rPr lang="fr-FR" smtClean="0"/>
              <a:t>02/03/2018</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47E55B-19DE-40BB-BEA9-1C3CBE182288}"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http://travail-emploi.gouv.fr/droit-du-travai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hyperlink" Target="https://www.elections-professionnelles.travail.gouv.fr/" TargetMode="External"/><Relationship Id="rId4" Type="http://schemas.openxmlformats.org/officeDocument/2006/relationships/hyperlink" Target="http://travail-emploi.gouv.fr/droit-du-travail/rupture-de-contrats/licenciement/"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a:xfrm>
            <a:off x="557139" y="1700808"/>
            <a:ext cx="8229600" cy="3412976"/>
          </a:xfrm>
        </p:spPr>
        <p:txBody>
          <a:bodyPr>
            <a:noAutofit/>
          </a:bodyPr>
          <a:lstStyle/>
          <a:p>
            <a:pPr marL="0" indent="0" algn="ctr">
              <a:buNone/>
            </a:pPr>
            <a:r>
              <a:rPr lang="fr-FR" sz="4800" dirty="0" smtClean="0"/>
              <a:t>Présentation des ordonnances du 22 septembre 2017 modifiant le code du travail</a:t>
            </a:r>
          </a:p>
        </p:txBody>
      </p:sp>
      <p:sp>
        <p:nvSpPr>
          <p:cNvPr id="10" name="ZoneTexte 9"/>
          <p:cNvSpPr txBox="1"/>
          <p:nvPr/>
        </p:nvSpPr>
        <p:spPr>
          <a:xfrm>
            <a:off x="5508104" y="5733256"/>
            <a:ext cx="3384376" cy="646331"/>
          </a:xfrm>
          <a:prstGeom prst="rect">
            <a:avLst/>
          </a:prstGeom>
          <a:noFill/>
        </p:spPr>
        <p:txBody>
          <a:bodyPr wrap="square" rtlCol="0">
            <a:spAutoFit/>
          </a:bodyPr>
          <a:lstStyle/>
          <a:p>
            <a:pPr algn="ctr"/>
            <a:r>
              <a:rPr lang="fr-FR" dirty="0" smtClean="0"/>
              <a:t>Présentation des ordonnances </a:t>
            </a:r>
          </a:p>
          <a:p>
            <a:pPr algn="ctr"/>
            <a:r>
              <a:rPr lang="fr-FR" dirty="0"/>
              <a:t>d</a:t>
            </a:r>
            <a:r>
              <a:rPr lang="fr-FR" dirty="0" smtClean="0"/>
              <a:t>u 22 septembre 2017</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1</a:t>
            </a:fld>
            <a:endParaRPr lang="fr-FR"/>
          </a:p>
        </p:txBody>
      </p:sp>
      <p:sp>
        <p:nvSpPr>
          <p:cNvPr id="11" name="ZoneTexte 10"/>
          <p:cNvSpPr txBox="1"/>
          <p:nvPr/>
        </p:nvSpPr>
        <p:spPr>
          <a:xfrm>
            <a:off x="1187624" y="5157192"/>
            <a:ext cx="4040832" cy="646331"/>
          </a:xfrm>
          <a:prstGeom prst="rect">
            <a:avLst/>
          </a:prstGeom>
          <a:noFill/>
        </p:spPr>
        <p:txBody>
          <a:bodyPr wrap="square" rtlCol="0">
            <a:spAutoFit/>
          </a:bodyPr>
          <a:lstStyle/>
          <a:p>
            <a:pPr algn="ctr"/>
            <a:r>
              <a:rPr lang="fr-FR" dirty="0" smtClean="0"/>
              <a:t>Conférence régionale du travail du 21/02/2018</a:t>
            </a:r>
            <a:endParaRPr lang="fr-FR" dirty="0"/>
          </a:p>
        </p:txBody>
      </p:sp>
    </p:spTree>
    <p:extLst>
      <p:ext uri="{BB962C8B-B14F-4D97-AF65-F5344CB8AC3E}">
        <p14:creationId xmlns:p14="http://schemas.microsoft.com/office/powerpoint/2010/main" val="880183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700" dirty="0" smtClean="0"/>
              <a:t>Bloc 3: primauté de l’accord d’entreprise</a:t>
            </a:r>
            <a:endParaRPr lang="fr-FR" sz="2700" dirty="0"/>
          </a:p>
        </p:txBody>
      </p:sp>
      <p:sp>
        <p:nvSpPr>
          <p:cNvPr id="3" name="Espace réservé du contenu 2"/>
          <p:cNvSpPr>
            <a:spLocks noGrp="1"/>
          </p:cNvSpPr>
          <p:nvPr>
            <p:ph sz="quarter" idx="1"/>
          </p:nvPr>
        </p:nvSpPr>
        <p:spPr>
          <a:xfrm>
            <a:off x="395536" y="1772816"/>
            <a:ext cx="8229600" cy="4525963"/>
          </a:xfrm>
        </p:spPr>
        <p:txBody>
          <a:bodyPr>
            <a:normAutofit/>
          </a:bodyPr>
          <a:lstStyle/>
          <a:p>
            <a:pPr marL="274320" lvl="1">
              <a:buClr>
                <a:schemeClr val="accent1"/>
              </a:buClr>
              <a:buSzPct val="85000"/>
              <a:buFont typeface="Wingdings 2"/>
              <a:buChar char=""/>
            </a:pPr>
            <a:r>
              <a:rPr lang="fr-FR" sz="2400" dirty="0" smtClean="0">
                <a:solidFill>
                  <a:schemeClr val="tx1"/>
                </a:solidFill>
              </a:rPr>
              <a:t>Ce bloc fixe le principe de la </a:t>
            </a:r>
            <a:r>
              <a:rPr lang="fr-FR" sz="2400" dirty="0">
                <a:solidFill>
                  <a:schemeClr val="tx1"/>
                </a:solidFill>
              </a:rPr>
              <a:t>primauté de </a:t>
            </a:r>
            <a:r>
              <a:rPr lang="fr-FR" sz="2400" dirty="0" smtClean="0">
                <a:solidFill>
                  <a:schemeClr val="tx1"/>
                </a:solidFill>
              </a:rPr>
              <a:t>l’accord d’entreprise (L</a:t>
            </a:r>
            <a:r>
              <a:rPr lang="fr-FR" sz="2400" dirty="0">
                <a:solidFill>
                  <a:schemeClr val="tx1"/>
                </a:solidFill>
              </a:rPr>
              <a:t>. </a:t>
            </a:r>
            <a:r>
              <a:rPr lang="fr-FR" sz="2400" dirty="0" smtClean="0">
                <a:solidFill>
                  <a:schemeClr val="tx1"/>
                </a:solidFill>
              </a:rPr>
              <a:t>2253-3)</a:t>
            </a:r>
          </a:p>
          <a:p>
            <a:pPr lvl="1"/>
            <a:r>
              <a:rPr lang="fr-FR" sz="2400" dirty="0" smtClean="0"/>
              <a:t>Dans les matières ne relevant pas du champ de primauté de l’accord de branche (bloc 1) </a:t>
            </a:r>
          </a:p>
          <a:p>
            <a:pPr lvl="1"/>
            <a:r>
              <a:rPr lang="fr-FR" sz="2400" dirty="0"/>
              <a:t>E</a:t>
            </a:r>
            <a:r>
              <a:rPr lang="fr-FR" sz="2400" dirty="0" smtClean="0"/>
              <a:t>t dans celles dans lesquelles la branche n’a pas verrouillé (bloc 2) : </a:t>
            </a:r>
          </a:p>
          <a:p>
            <a:pPr marL="274320" lvl="1" indent="0">
              <a:buNone/>
            </a:pPr>
            <a:endParaRPr lang="fr-FR" sz="2000" dirty="0" smtClean="0">
              <a:solidFill>
                <a:schemeClr val="tx1"/>
              </a:solidFill>
            </a:endParaRPr>
          </a:p>
          <a:p>
            <a:r>
              <a:rPr lang="fr-FR" sz="2400" dirty="0" smtClean="0"/>
              <a:t>l’accord d’entreprise </a:t>
            </a:r>
            <a:r>
              <a:rPr lang="fr-FR" sz="2400" dirty="0"/>
              <a:t>ayant le même objet prime sur </a:t>
            </a:r>
            <a:r>
              <a:rPr lang="fr-FR" sz="2400" dirty="0" smtClean="0"/>
              <a:t>l’accord de branche, </a:t>
            </a:r>
            <a:r>
              <a:rPr lang="fr-FR" sz="2400" dirty="0"/>
              <a:t>quelle que soit sa date de conclusion</a:t>
            </a:r>
            <a:r>
              <a:rPr lang="fr-FR" sz="2400" b="1" dirty="0"/>
              <a:t> </a:t>
            </a:r>
            <a:r>
              <a:rPr lang="fr-FR" sz="2400" dirty="0"/>
              <a:t>(avant ou après  </a:t>
            </a:r>
            <a:r>
              <a:rPr lang="fr-FR" sz="2400" dirty="0" smtClean="0"/>
              <a:t>l’accord de branche)</a:t>
            </a:r>
          </a:p>
          <a:p>
            <a:pPr marL="0" indent="0">
              <a:buNone/>
            </a:pPr>
            <a:endParaRPr lang="fr-FR" sz="2400" dirty="0"/>
          </a:p>
          <a:p>
            <a:pPr lvl="1"/>
            <a:endParaRPr lang="fr-FR" sz="2000" dirty="0">
              <a:solidFill>
                <a:schemeClr val="tx1"/>
              </a:solidFill>
            </a:endParaRPr>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10</a:t>
            </a:fld>
            <a:endParaRPr lang="fr-FR"/>
          </a:p>
        </p:txBody>
      </p:sp>
    </p:spTree>
    <p:extLst>
      <p:ext uri="{BB962C8B-B14F-4D97-AF65-F5344CB8AC3E}">
        <p14:creationId xmlns:p14="http://schemas.microsoft.com/office/powerpoint/2010/main" val="653030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p:txBody>
          <a:bodyPr/>
          <a:lstStyle/>
          <a:p>
            <a:endParaRPr lang="fr-FR"/>
          </a:p>
        </p:txBody>
      </p:sp>
      <p:sp>
        <p:nvSpPr>
          <p:cNvPr id="4" name="Titre 3"/>
          <p:cNvSpPr>
            <a:spLocks noGrp="1"/>
          </p:cNvSpPr>
          <p:nvPr>
            <p:ph type="ctrTitle"/>
          </p:nvPr>
        </p:nvSpPr>
        <p:spPr>
          <a:xfrm>
            <a:off x="685800" y="381000"/>
            <a:ext cx="7772400" cy="887760"/>
          </a:xfrm>
        </p:spPr>
        <p:txBody>
          <a:bodyPr>
            <a:normAutofit/>
          </a:bodyPr>
          <a:lstStyle/>
          <a:p>
            <a:r>
              <a:rPr lang="fr-FR" dirty="0" smtClean="0"/>
              <a:t>Négociations </a:t>
            </a:r>
            <a:r>
              <a:rPr lang="fr-FR" dirty="0"/>
              <a:t>obligatoires</a:t>
            </a:r>
          </a:p>
        </p:txBody>
      </p:sp>
    </p:spTree>
    <p:extLst>
      <p:ext uri="{BB962C8B-B14F-4D97-AF65-F5344CB8AC3E}">
        <p14:creationId xmlns:p14="http://schemas.microsoft.com/office/powerpoint/2010/main" val="33642203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332656"/>
            <a:ext cx="8534400" cy="758952"/>
          </a:xfrm>
        </p:spPr>
        <p:txBody>
          <a:bodyPr>
            <a:normAutofit fontScale="90000"/>
          </a:bodyPr>
          <a:lstStyle/>
          <a:p>
            <a:r>
              <a:rPr lang="fr-FR" dirty="0" smtClean="0"/>
              <a:t>L’obligation de négocier dans l’entreprise</a:t>
            </a:r>
            <a:br>
              <a:rPr lang="fr-FR" dirty="0" smtClean="0"/>
            </a:br>
            <a:r>
              <a:rPr lang="fr-FR" dirty="0" smtClean="0"/>
              <a:t>(L. 2242-1)</a:t>
            </a:r>
            <a:endParaRPr lang="fr-FR" dirty="0"/>
          </a:p>
        </p:txBody>
      </p:sp>
      <p:sp>
        <p:nvSpPr>
          <p:cNvPr id="3" name="Espace réservé du contenu 2"/>
          <p:cNvSpPr>
            <a:spLocks noGrp="1"/>
          </p:cNvSpPr>
          <p:nvPr>
            <p:ph sz="quarter" idx="1"/>
          </p:nvPr>
        </p:nvSpPr>
        <p:spPr/>
        <p:txBody>
          <a:bodyPr>
            <a:normAutofit/>
          </a:bodyPr>
          <a:lstStyle/>
          <a:p>
            <a:r>
              <a:rPr lang="fr-FR" b="1" dirty="0" smtClean="0"/>
              <a:t>des thèmes obligatoires </a:t>
            </a:r>
            <a:r>
              <a:rPr lang="fr-FR" dirty="0" smtClean="0"/>
              <a:t>:</a:t>
            </a:r>
          </a:p>
          <a:p>
            <a:pPr lvl="2"/>
            <a:r>
              <a:rPr lang="fr-FR" dirty="0"/>
              <a:t>rémunération, </a:t>
            </a:r>
            <a:r>
              <a:rPr lang="fr-FR" dirty="0" smtClean="0"/>
              <a:t>temps </a:t>
            </a:r>
            <a:r>
              <a:rPr lang="fr-FR" dirty="0"/>
              <a:t>de travail et </a:t>
            </a:r>
            <a:r>
              <a:rPr lang="fr-FR" dirty="0" smtClean="0"/>
              <a:t>partage </a:t>
            </a:r>
            <a:r>
              <a:rPr lang="fr-FR" dirty="0"/>
              <a:t>de la valeur ajoutée  </a:t>
            </a:r>
            <a:endParaRPr lang="fr-FR" dirty="0" smtClean="0"/>
          </a:p>
          <a:p>
            <a:pPr lvl="2"/>
            <a:r>
              <a:rPr lang="fr-FR" dirty="0" smtClean="0"/>
              <a:t>égalité professionnelle entre les femmes et les hommes - dont écarts de rémunération  (à défaut d’accord: obligation d’un plan d’action)</a:t>
            </a:r>
          </a:p>
          <a:p>
            <a:pPr lvl="2"/>
            <a:r>
              <a:rPr lang="fr-FR" dirty="0" smtClean="0"/>
              <a:t>Qualité de Vie au Travail</a:t>
            </a:r>
          </a:p>
          <a:p>
            <a:pPr lvl="2"/>
            <a:r>
              <a:rPr lang="fr-FR" dirty="0" smtClean="0"/>
              <a:t>GPEC (si effectif de 300 salariés ou plus)</a:t>
            </a:r>
          </a:p>
          <a:p>
            <a:r>
              <a:rPr lang="fr-FR" sz="2800" b="1" dirty="0"/>
              <a:t>d</a:t>
            </a:r>
            <a:r>
              <a:rPr lang="fr-FR" sz="2800" b="1" dirty="0" smtClean="0">
                <a:solidFill>
                  <a:schemeClr val="tx1"/>
                </a:solidFill>
              </a:rPr>
              <a:t>es </a:t>
            </a:r>
            <a:r>
              <a:rPr lang="fr-FR" sz="2800" b="1" dirty="0">
                <a:solidFill>
                  <a:schemeClr val="tx1"/>
                </a:solidFill>
              </a:rPr>
              <a:t>pénalités en cas d’absence de </a:t>
            </a:r>
            <a:r>
              <a:rPr lang="fr-FR" sz="2800" b="1" dirty="0"/>
              <a:t>négociation sur l’égalité </a:t>
            </a:r>
            <a:r>
              <a:rPr lang="fr-FR" sz="2800" b="1" dirty="0" smtClean="0"/>
              <a:t>professionnelle et les salaires effectifs </a:t>
            </a:r>
            <a:r>
              <a:rPr lang="fr-FR" sz="2400" b="1" dirty="0" smtClean="0"/>
              <a:t>(décret 2017-1703 du 15/12/2017)</a:t>
            </a:r>
            <a:endParaRPr lang="fr-FR" sz="2400" b="1" dirty="0"/>
          </a:p>
          <a:p>
            <a:pPr lvl="1"/>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12</a:t>
            </a:fld>
            <a:endParaRPr lang="fr-FR"/>
          </a:p>
        </p:txBody>
      </p:sp>
    </p:spTree>
    <p:extLst>
      <p:ext uri="{BB962C8B-B14F-4D97-AF65-F5344CB8AC3E}">
        <p14:creationId xmlns:p14="http://schemas.microsoft.com/office/powerpoint/2010/main" val="2828077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rmAutofit fontScale="90000"/>
          </a:bodyPr>
          <a:lstStyle/>
          <a:p>
            <a:r>
              <a:rPr lang="fr-FR" b="1" dirty="0" smtClean="0"/>
              <a:t/>
            </a:r>
            <a:br>
              <a:rPr lang="fr-FR" b="1" dirty="0" smtClean="0"/>
            </a:br>
            <a:r>
              <a:rPr lang="fr-FR" b="1" dirty="0" smtClean="0"/>
              <a:t>Accord </a:t>
            </a:r>
            <a:r>
              <a:rPr lang="fr-FR" b="1" dirty="0"/>
              <a:t>« de méthode  »  </a:t>
            </a:r>
            <a:br>
              <a:rPr lang="fr-FR" b="1" dirty="0"/>
            </a:br>
            <a:r>
              <a:rPr lang="fr-FR" dirty="0" smtClean="0"/>
              <a:t>(</a:t>
            </a:r>
            <a:r>
              <a:rPr lang="fr-FR" sz="2700" dirty="0" smtClean="0"/>
              <a:t>L. 2242-10)</a:t>
            </a:r>
            <a:endParaRPr lang="fr-FR" sz="2700" dirty="0"/>
          </a:p>
        </p:txBody>
      </p:sp>
      <p:sp>
        <p:nvSpPr>
          <p:cNvPr id="3" name="Espace réservé du contenu 2"/>
          <p:cNvSpPr>
            <a:spLocks noGrp="1"/>
          </p:cNvSpPr>
          <p:nvPr>
            <p:ph sz="quarter" idx="1"/>
          </p:nvPr>
        </p:nvSpPr>
        <p:spPr>
          <a:xfrm>
            <a:off x="467544" y="1844824"/>
            <a:ext cx="8229600" cy="4525963"/>
          </a:xfrm>
        </p:spPr>
        <p:txBody>
          <a:bodyPr>
            <a:normAutofit/>
          </a:bodyPr>
          <a:lstStyle/>
          <a:p>
            <a:pPr lvl="1"/>
            <a:r>
              <a:rPr lang="fr-FR" dirty="0" smtClean="0"/>
              <a:t>L’entreprise (ou le groupe ou l’établissement) </a:t>
            </a:r>
            <a:r>
              <a:rPr lang="fr-FR" b="1" dirty="0" smtClean="0"/>
              <a:t>peut</a:t>
            </a:r>
            <a:r>
              <a:rPr lang="fr-FR" dirty="0" smtClean="0"/>
              <a:t> négocier un </a:t>
            </a:r>
            <a:r>
              <a:rPr lang="fr-FR" b="1" dirty="0" smtClean="0"/>
              <a:t>accord global </a:t>
            </a:r>
            <a:r>
              <a:rPr lang="fr-FR" dirty="0" smtClean="0"/>
              <a:t>sur :</a:t>
            </a:r>
          </a:p>
          <a:p>
            <a:pPr lvl="2"/>
            <a:r>
              <a:rPr lang="fr-FR" dirty="0" smtClean="0"/>
              <a:t>Le calendrier,  la périodicité, les thèmes et les modalités de négociation qu’elle entend engager, pour une durée maxi de 4 ans, </a:t>
            </a:r>
          </a:p>
          <a:p>
            <a:pPr lvl="2"/>
            <a:r>
              <a:rPr lang="fr-FR" dirty="0" smtClean="0"/>
              <a:t>Grande liberté, sous réserve d’avoir traité au moins une fois chacun des thèmes obligatoires prévus par l’ordre public sur les 4 ans.</a:t>
            </a:r>
          </a:p>
          <a:p>
            <a:pPr lvl="1"/>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13</a:t>
            </a:fld>
            <a:endParaRPr lang="fr-FR"/>
          </a:p>
        </p:txBody>
      </p:sp>
    </p:spTree>
    <p:extLst>
      <p:ext uri="{BB962C8B-B14F-4D97-AF65-F5344CB8AC3E}">
        <p14:creationId xmlns:p14="http://schemas.microsoft.com/office/powerpoint/2010/main" val="3385191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Supplétif</a:t>
            </a:r>
            <a:br>
              <a:rPr lang="fr-FR" dirty="0" smtClean="0"/>
            </a:br>
            <a:r>
              <a:rPr lang="fr-FR" sz="3100" dirty="0" smtClean="0"/>
              <a:t>(L. 2242-13)</a:t>
            </a:r>
            <a:endParaRPr lang="fr-FR" sz="3100" dirty="0"/>
          </a:p>
        </p:txBody>
      </p:sp>
      <p:sp>
        <p:nvSpPr>
          <p:cNvPr id="3" name="Espace réservé du contenu 2"/>
          <p:cNvSpPr>
            <a:spLocks noGrp="1"/>
          </p:cNvSpPr>
          <p:nvPr>
            <p:ph sz="quarter" idx="1"/>
          </p:nvPr>
        </p:nvSpPr>
        <p:spPr/>
        <p:txBody>
          <a:bodyPr/>
          <a:lstStyle/>
          <a:p>
            <a:r>
              <a:rPr lang="fr-FR" dirty="0" smtClean="0"/>
              <a:t>A défaut d’accord de méthode ou en cas de non respect de cet accord:</a:t>
            </a:r>
          </a:p>
          <a:p>
            <a:pPr lvl="1"/>
            <a:r>
              <a:rPr lang="fr-FR" dirty="0" smtClean="0"/>
              <a:t>Négociation annuelle obligatoire salaires et temps de travail</a:t>
            </a:r>
          </a:p>
          <a:p>
            <a:pPr lvl="1"/>
            <a:r>
              <a:rPr lang="fr-FR" dirty="0" smtClean="0"/>
              <a:t>Négociation annuelle  obligatoire sur égalité professionnelle</a:t>
            </a:r>
          </a:p>
          <a:p>
            <a:pPr lvl="1"/>
            <a:r>
              <a:rPr lang="fr-FR" dirty="0" smtClean="0"/>
              <a:t>Négociation triennale sur GPEC</a:t>
            </a:r>
          </a:p>
          <a:p>
            <a:r>
              <a:rPr lang="fr-FR" dirty="0"/>
              <a:t> </a:t>
            </a:r>
            <a:r>
              <a:rPr lang="fr-FR" dirty="0" smtClean="0"/>
              <a:t>selon les conditions applicables antérieurement à la publication des ordonnances</a:t>
            </a:r>
          </a:p>
          <a:p>
            <a:pPr lvl="1"/>
            <a:endParaRPr lang="fr-FR" dirty="0" smtClean="0"/>
          </a:p>
          <a:p>
            <a:pPr lvl="1"/>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14</a:t>
            </a:fld>
            <a:endParaRPr lang="fr-FR"/>
          </a:p>
        </p:txBody>
      </p:sp>
    </p:spTree>
    <p:extLst>
      <p:ext uri="{BB962C8B-B14F-4D97-AF65-F5344CB8AC3E}">
        <p14:creationId xmlns:p14="http://schemas.microsoft.com/office/powerpoint/2010/main" val="2784760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p:txBody>
          <a:bodyPr/>
          <a:lstStyle/>
          <a:p>
            <a:endParaRPr lang="fr-FR" dirty="0"/>
          </a:p>
        </p:txBody>
      </p:sp>
      <p:sp>
        <p:nvSpPr>
          <p:cNvPr id="4" name="Titre 3"/>
          <p:cNvSpPr>
            <a:spLocks noGrp="1"/>
          </p:cNvSpPr>
          <p:nvPr>
            <p:ph type="ctrTitle"/>
          </p:nvPr>
        </p:nvSpPr>
        <p:spPr/>
        <p:txBody>
          <a:bodyPr>
            <a:normAutofit/>
          </a:bodyPr>
          <a:lstStyle/>
          <a:p>
            <a:r>
              <a:rPr lang="fr-FR" dirty="0" smtClean="0"/>
              <a:t>Négociation en l’absence de DS</a:t>
            </a:r>
            <a:endParaRPr lang="fr-FR" dirty="0"/>
          </a:p>
        </p:txBody>
      </p:sp>
    </p:spTree>
    <p:extLst>
      <p:ext uri="{BB962C8B-B14F-4D97-AF65-F5344CB8AC3E}">
        <p14:creationId xmlns:p14="http://schemas.microsoft.com/office/powerpoint/2010/main" val="29782928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Trois situations différentes:</a:t>
            </a:r>
            <a:endParaRPr lang="fr-FR" dirty="0"/>
          </a:p>
        </p:txBody>
      </p:sp>
      <p:sp>
        <p:nvSpPr>
          <p:cNvPr id="3" name="Espace réservé du contenu 2"/>
          <p:cNvSpPr>
            <a:spLocks noGrp="1"/>
          </p:cNvSpPr>
          <p:nvPr>
            <p:ph sz="quarter" idx="1"/>
          </p:nvPr>
        </p:nvSpPr>
        <p:spPr/>
        <p:txBody>
          <a:bodyPr/>
          <a:lstStyle/>
          <a:p>
            <a:r>
              <a:rPr lang="fr-FR" dirty="0" smtClean="0"/>
              <a:t>Entreprises de moins de 11 salariés &amp; entreprises de 11 à 20 salariés sans CSE</a:t>
            </a:r>
          </a:p>
          <a:p>
            <a:r>
              <a:rPr lang="fr-FR" dirty="0" smtClean="0"/>
              <a:t>Entreprises de 11 à 20 salariés avec CSE &amp; entreprises de 20 à 49 salariés</a:t>
            </a:r>
          </a:p>
          <a:p>
            <a:r>
              <a:rPr lang="fr-FR" dirty="0" smtClean="0"/>
              <a:t>Entreprises de 50 salariés et plus</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16</a:t>
            </a:fld>
            <a:endParaRPr lang="fr-FR"/>
          </a:p>
        </p:txBody>
      </p:sp>
    </p:spTree>
    <p:extLst>
      <p:ext uri="{BB962C8B-B14F-4D97-AF65-F5344CB8AC3E}">
        <p14:creationId xmlns:p14="http://schemas.microsoft.com/office/powerpoint/2010/main" val="17276779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23528" y="404664"/>
            <a:ext cx="8534400" cy="758952"/>
          </a:xfrm>
        </p:spPr>
        <p:txBody>
          <a:bodyPr>
            <a:noAutofit/>
          </a:bodyPr>
          <a:lstStyle/>
          <a:p>
            <a:r>
              <a:rPr lang="fr-FR" sz="2800" dirty="0" smtClean="0"/>
              <a:t>Entreprises de moins de 11 salariés</a:t>
            </a:r>
            <a:br>
              <a:rPr lang="fr-FR" sz="2800" dirty="0" smtClean="0"/>
            </a:br>
            <a:r>
              <a:rPr lang="fr-FR" sz="2800" dirty="0" smtClean="0"/>
              <a:t>&amp; entreprises de 11 à 20 salariés sans CSE</a:t>
            </a:r>
            <a:endParaRPr lang="fr-FR" sz="2800" dirty="0"/>
          </a:p>
        </p:txBody>
      </p:sp>
      <p:sp>
        <p:nvSpPr>
          <p:cNvPr id="5" name="Espace réservé du contenu 4"/>
          <p:cNvSpPr>
            <a:spLocks noGrp="1"/>
          </p:cNvSpPr>
          <p:nvPr>
            <p:ph sz="quarter" idx="1"/>
          </p:nvPr>
        </p:nvSpPr>
        <p:spPr/>
        <p:txBody>
          <a:bodyPr>
            <a:normAutofit fontScale="55000" lnSpcReduction="20000"/>
          </a:bodyPr>
          <a:lstStyle/>
          <a:p>
            <a:endParaRPr lang="fr-FR" dirty="0" smtClean="0"/>
          </a:p>
          <a:p>
            <a:pPr marL="0" indent="0" algn="ctr">
              <a:buNone/>
            </a:pPr>
            <a:r>
              <a:rPr lang="fr-FR" b="1" u="sng" dirty="0" smtClean="0"/>
              <a:t>Ratification </a:t>
            </a:r>
            <a:r>
              <a:rPr lang="fr-FR" b="1" dirty="0" smtClean="0"/>
              <a:t>de l’accord proposé par l’employeur</a:t>
            </a:r>
          </a:p>
          <a:p>
            <a:pPr marL="0" indent="0" algn="ctr">
              <a:buNone/>
            </a:pPr>
            <a:endParaRPr lang="fr-FR" b="1" dirty="0"/>
          </a:p>
          <a:p>
            <a:r>
              <a:rPr lang="fr-FR" dirty="0" smtClean="0"/>
              <a:t>L’employeur peut proposer un projet d’accord  aux salariés sur </a:t>
            </a:r>
            <a:r>
              <a:rPr lang="fr-FR" b="1" dirty="0" smtClean="0"/>
              <a:t>l’ensemble des thèmes </a:t>
            </a:r>
            <a:r>
              <a:rPr lang="fr-FR" dirty="0" smtClean="0"/>
              <a:t>ouverts à la négociation d’entreprise</a:t>
            </a:r>
          </a:p>
          <a:p>
            <a:pPr marL="0" indent="0">
              <a:buNone/>
            </a:pPr>
            <a:r>
              <a:rPr lang="fr-FR" dirty="0" smtClean="0"/>
              <a:t> </a:t>
            </a:r>
          </a:p>
          <a:p>
            <a:r>
              <a:rPr lang="fr-FR" dirty="0" smtClean="0"/>
              <a:t>La consultation du personnel se fait au moins 15 jours après communication du projet à chaque salarié</a:t>
            </a:r>
          </a:p>
          <a:p>
            <a:r>
              <a:rPr lang="fr-FR" dirty="0" smtClean="0"/>
              <a:t>L’employeur en détermine les modalités (il doit garantir le caractère personnel et secret du vote)</a:t>
            </a:r>
          </a:p>
          <a:p>
            <a:r>
              <a:rPr lang="fr-FR" dirty="0" smtClean="0"/>
              <a:t>La </a:t>
            </a:r>
            <a:r>
              <a:rPr lang="fr-FR" dirty="0"/>
              <a:t>validité de l’accord </a:t>
            </a:r>
            <a:r>
              <a:rPr lang="fr-FR" dirty="0" smtClean="0"/>
              <a:t>est </a:t>
            </a:r>
            <a:r>
              <a:rPr lang="fr-FR" dirty="0"/>
              <a:t>subordonnée à sa ratification à la majorité des deux tiers du </a:t>
            </a:r>
            <a:r>
              <a:rPr lang="fr-FR" dirty="0" smtClean="0"/>
              <a:t>personnel (référendum)-le mandatement syndical n’est plus prévu</a:t>
            </a:r>
          </a:p>
          <a:p>
            <a:r>
              <a:rPr lang="fr-FR" dirty="0" smtClean="0"/>
              <a:t>Les contestations relèvent du Tribunal D’instance qui doit être saisi dans un délai de 3 jours (contestation de l’électorat) ou de 15 jours (contestation de la régularité de la contestation)</a:t>
            </a:r>
            <a:endParaRPr lang="fr-FR" dirty="0"/>
          </a:p>
          <a:p>
            <a:pPr marL="0" indent="0">
              <a:buNone/>
            </a:pPr>
            <a:r>
              <a:rPr lang="fr-FR" dirty="0"/>
              <a:t> </a:t>
            </a:r>
          </a:p>
          <a:p>
            <a:pPr marL="0" indent="0">
              <a:buNone/>
            </a:pPr>
            <a:r>
              <a:rPr lang="fr-FR" dirty="0"/>
              <a:t> </a:t>
            </a:r>
            <a:r>
              <a:rPr lang="pt-BR" dirty="0" smtClean="0"/>
              <a:t>Décret n° 2017-1767</a:t>
            </a:r>
            <a:r>
              <a:rPr lang="pt-BR" dirty="0"/>
              <a:t>, 26 déc. 2017 </a:t>
            </a:r>
            <a:endParaRPr lang="pt-BR" dirty="0" smtClean="0"/>
          </a:p>
          <a:p>
            <a:pPr marL="0" indent="0">
              <a:buNone/>
            </a:pPr>
            <a:endParaRPr lang="pt-BR" dirty="0" smtClean="0"/>
          </a:p>
          <a:p>
            <a:pPr marL="0" indent="0">
              <a:buNone/>
            </a:pPr>
            <a:r>
              <a:rPr lang="pt-BR" dirty="0" smtClean="0"/>
              <a:t>Une procédure similaire existe pour la révision ou la dénonciation d’accords conclus antèrieurement avec un DS</a:t>
            </a:r>
            <a:endParaRPr lang="fr-FR" dirty="0"/>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17</a:t>
            </a:fld>
            <a:endParaRPr lang="fr-FR"/>
          </a:p>
        </p:txBody>
      </p:sp>
    </p:spTree>
    <p:extLst>
      <p:ext uri="{BB962C8B-B14F-4D97-AF65-F5344CB8AC3E}">
        <p14:creationId xmlns:p14="http://schemas.microsoft.com/office/powerpoint/2010/main" val="28356440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Autofit/>
          </a:bodyPr>
          <a:lstStyle/>
          <a:p>
            <a:r>
              <a:rPr lang="fr-FR" sz="2800" dirty="0" smtClean="0"/>
              <a:t>Entreprises de 20 à 49 salariés</a:t>
            </a:r>
            <a:br>
              <a:rPr lang="fr-FR" sz="2800" dirty="0" smtClean="0"/>
            </a:br>
            <a:r>
              <a:rPr lang="fr-FR" sz="2800" dirty="0" smtClean="0"/>
              <a:t>&amp; entreprises de 11 à 20 salariés avec CSE</a:t>
            </a:r>
            <a:endParaRPr lang="fr-FR" sz="2800" dirty="0"/>
          </a:p>
        </p:txBody>
      </p:sp>
      <p:sp>
        <p:nvSpPr>
          <p:cNvPr id="5" name="Espace réservé du contenu 4"/>
          <p:cNvSpPr>
            <a:spLocks noGrp="1"/>
          </p:cNvSpPr>
          <p:nvPr>
            <p:ph sz="quarter" idx="1"/>
          </p:nvPr>
        </p:nvSpPr>
        <p:spPr>
          <a:xfrm>
            <a:off x="395536" y="1124744"/>
            <a:ext cx="8568952" cy="5976664"/>
          </a:xfrm>
        </p:spPr>
        <p:txBody>
          <a:bodyPr>
            <a:noAutofit/>
          </a:bodyPr>
          <a:lstStyle/>
          <a:p>
            <a:pPr lvl="1"/>
            <a:endParaRPr lang="fr-FR" sz="2300" b="1" dirty="0" smtClean="0"/>
          </a:p>
          <a:p>
            <a:pPr marL="594360" lvl="2" indent="0">
              <a:buNone/>
            </a:pPr>
            <a:r>
              <a:rPr lang="fr-FR" sz="2400" dirty="0" smtClean="0"/>
              <a:t>L’accord peut porter sur </a:t>
            </a:r>
            <a:r>
              <a:rPr lang="fr-FR" sz="2400" b="1" dirty="0"/>
              <a:t>l’ensemble des thèmes </a:t>
            </a:r>
            <a:r>
              <a:rPr lang="fr-FR" sz="2400" dirty="0"/>
              <a:t>ouverts à la négociation d’entreprise</a:t>
            </a:r>
          </a:p>
          <a:p>
            <a:pPr marL="594360" lvl="2" indent="0">
              <a:buNone/>
            </a:pPr>
            <a:r>
              <a:rPr lang="fr-FR" sz="2400" dirty="0" smtClean="0"/>
              <a:t>L’ accord peut être conclu indifféremment  :</a:t>
            </a:r>
          </a:p>
          <a:p>
            <a:pPr lvl="3"/>
            <a:r>
              <a:rPr lang="fr-FR" sz="2400" dirty="0" smtClean="0">
                <a:solidFill>
                  <a:schemeClr val="tx1"/>
                </a:solidFill>
              </a:rPr>
              <a:t> avec un  salarié mandaté</a:t>
            </a:r>
            <a:r>
              <a:rPr lang="fr-FR" sz="2400" dirty="0">
                <a:solidFill>
                  <a:schemeClr val="tx1"/>
                </a:solidFill>
              </a:rPr>
              <a:t>. </a:t>
            </a:r>
            <a:r>
              <a:rPr lang="fr-FR" sz="2400" dirty="0" smtClean="0">
                <a:solidFill>
                  <a:schemeClr val="tx1"/>
                </a:solidFill>
              </a:rPr>
              <a:t>Dans ce cas, il </a:t>
            </a:r>
            <a:r>
              <a:rPr lang="fr-FR" sz="2400" dirty="0">
                <a:solidFill>
                  <a:schemeClr val="tx1"/>
                </a:solidFill>
              </a:rPr>
              <a:t>doit être approuvé par les salariés à la majorité des suffrages exprimés </a:t>
            </a:r>
            <a:r>
              <a:rPr lang="fr-FR" sz="2400" i="1" dirty="0">
                <a:solidFill>
                  <a:schemeClr val="tx1"/>
                </a:solidFill>
              </a:rPr>
              <a:t>(décret 2017-1551 du 10/11/2017)</a:t>
            </a:r>
          </a:p>
          <a:p>
            <a:pPr lvl="3"/>
            <a:endParaRPr lang="fr-FR" sz="2400" dirty="0">
              <a:solidFill>
                <a:schemeClr val="tx1"/>
              </a:solidFill>
            </a:endParaRPr>
          </a:p>
          <a:p>
            <a:pPr lvl="3"/>
            <a:r>
              <a:rPr lang="fr-FR" sz="2400" dirty="0">
                <a:solidFill>
                  <a:schemeClr val="tx1"/>
                </a:solidFill>
              </a:rPr>
              <a:t> </a:t>
            </a:r>
            <a:r>
              <a:rPr lang="fr-FR" sz="2400" dirty="0" smtClean="0">
                <a:solidFill>
                  <a:schemeClr val="tx1"/>
                </a:solidFill>
              </a:rPr>
              <a:t>avec des représentants </a:t>
            </a:r>
            <a:r>
              <a:rPr lang="fr-FR" sz="2400" dirty="0">
                <a:solidFill>
                  <a:schemeClr val="tx1"/>
                </a:solidFill>
              </a:rPr>
              <a:t>du personnel a</a:t>
            </a:r>
            <a:r>
              <a:rPr lang="fr-FR" sz="2400" dirty="0" smtClean="0">
                <a:solidFill>
                  <a:schemeClr val="tx1"/>
                </a:solidFill>
              </a:rPr>
              <a:t>u CSE. L’accord doit être signé par </a:t>
            </a:r>
            <a:r>
              <a:rPr lang="fr-FR" sz="2400" dirty="0">
                <a:solidFill>
                  <a:schemeClr val="tx1"/>
                </a:solidFill>
              </a:rPr>
              <a:t>des </a:t>
            </a:r>
            <a:r>
              <a:rPr lang="fr-FR" sz="2400" dirty="0" smtClean="0">
                <a:solidFill>
                  <a:schemeClr val="tx1"/>
                </a:solidFill>
              </a:rPr>
              <a:t>élus titulaires représentant </a:t>
            </a:r>
            <a:r>
              <a:rPr lang="fr-FR" sz="2400" dirty="0">
                <a:solidFill>
                  <a:schemeClr val="tx1"/>
                </a:solidFill>
              </a:rPr>
              <a:t>la majorité des </a:t>
            </a:r>
            <a:r>
              <a:rPr lang="fr-FR" sz="2400" dirty="0" smtClean="0">
                <a:solidFill>
                  <a:schemeClr val="tx1"/>
                </a:solidFill>
              </a:rPr>
              <a:t>suffrages exprimés aux </a:t>
            </a:r>
            <a:r>
              <a:rPr lang="fr-FR" sz="2400" dirty="0">
                <a:solidFill>
                  <a:schemeClr val="tx1"/>
                </a:solidFill>
              </a:rPr>
              <a:t>dernières élections </a:t>
            </a:r>
            <a:endParaRPr lang="fr-FR" sz="2400" dirty="0" smtClean="0">
              <a:solidFill>
                <a:schemeClr val="tx1"/>
              </a:solidFill>
            </a:endParaRPr>
          </a:p>
          <a:p>
            <a:pPr lvl="2"/>
            <a:endParaRPr lang="fr-FR" sz="2100" dirty="0" smtClean="0"/>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18</a:t>
            </a:fld>
            <a:endParaRPr lang="fr-FR"/>
          </a:p>
        </p:txBody>
      </p:sp>
    </p:spTree>
    <p:extLst>
      <p:ext uri="{BB962C8B-B14F-4D97-AF65-F5344CB8AC3E}">
        <p14:creationId xmlns:p14="http://schemas.microsoft.com/office/powerpoint/2010/main" val="5436168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Entreprises </a:t>
            </a:r>
            <a:r>
              <a:rPr lang="fr-FR" dirty="0"/>
              <a:t>de </a:t>
            </a:r>
            <a:r>
              <a:rPr lang="fr-FR" dirty="0" smtClean="0"/>
              <a:t>50 salariés et plus</a:t>
            </a:r>
            <a:endParaRPr lang="fr-FR" dirty="0"/>
          </a:p>
        </p:txBody>
      </p:sp>
      <p:sp>
        <p:nvSpPr>
          <p:cNvPr id="5" name="Espace réservé du contenu 4"/>
          <p:cNvSpPr>
            <a:spLocks noGrp="1"/>
          </p:cNvSpPr>
          <p:nvPr>
            <p:ph sz="quarter" idx="1"/>
          </p:nvPr>
        </p:nvSpPr>
        <p:spPr>
          <a:xfrm>
            <a:off x="395536" y="1412776"/>
            <a:ext cx="8503920" cy="4968552"/>
          </a:xfrm>
        </p:spPr>
        <p:txBody>
          <a:bodyPr>
            <a:normAutofit fontScale="25000" lnSpcReduction="20000"/>
          </a:bodyPr>
          <a:lstStyle/>
          <a:p>
            <a:r>
              <a:rPr lang="fr-FR" dirty="0"/>
              <a:t> </a:t>
            </a:r>
          </a:p>
          <a:p>
            <a:pPr marL="274320" lvl="1" indent="0">
              <a:buNone/>
            </a:pPr>
            <a:r>
              <a:rPr lang="fr-FR" sz="9100" b="1" dirty="0" smtClean="0"/>
              <a:t>Pas de changement par rapport à la législation antérieure</a:t>
            </a:r>
          </a:p>
          <a:p>
            <a:pPr marL="274320" lvl="1" indent="0">
              <a:buNone/>
            </a:pPr>
            <a:r>
              <a:rPr lang="fr-FR" sz="9100" b="1" dirty="0" smtClean="0"/>
              <a:t> </a:t>
            </a:r>
            <a:r>
              <a:rPr lang="fr-FR" sz="8000" dirty="0" smtClean="0"/>
              <a:t>1 - Priorité à la négociation avec des élus mandatés. </a:t>
            </a:r>
            <a:r>
              <a:rPr lang="fr-FR" sz="8000" dirty="0"/>
              <a:t>L’accord peut porter sur l’ensemble des thèmes ouverts à la négociation </a:t>
            </a:r>
            <a:r>
              <a:rPr lang="fr-FR" sz="8000" dirty="0" smtClean="0"/>
              <a:t>d’entreprise. Il doit </a:t>
            </a:r>
            <a:r>
              <a:rPr lang="fr-FR" sz="8000" dirty="0"/>
              <a:t>être approuvé par les salariés à la majorité des suffrages </a:t>
            </a:r>
            <a:r>
              <a:rPr lang="fr-FR" sz="8000" dirty="0" smtClean="0"/>
              <a:t>exprimés</a:t>
            </a:r>
            <a:r>
              <a:rPr lang="fr-FR" sz="8000" i="1" dirty="0"/>
              <a:t> (décret 2017-1551 du 10/11/2017)</a:t>
            </a:r>
            <a:endParaRPr lang="fr-FR" sz="8000" dirty="0"/>
          </a:p>
          <a:p>
            <a:pPr marL="0" indent="0">
              <a:buNone/>
            </a:pPr>
            <a:endParaRPr lang="fr-FR" sz="8000" dirty="0"/>
          </a:p>
          <a:p>
            <a:pPr marL="274320" lvl="1" indent="0">
              <a:buNone/>
            </a:pPr>
            <a:r>
              <a:rPr lang="fr-FR" sz="8000" dirty="0" smtClean="0"/>
              <a:t>2  - A défaut,  l’accord peut être conclu avec des élus non mandatés. L’accord ne peut porter que sur </a:t>
            </a:r>
            <a:r>
              <a:rPr lang="fr-FR" sz="8000" dirty="0"/>
              <a:t>d</a:t>
            </a:r>
            <a:r>
              <a:rPr lang="fr-FR" sz="8000" dirty="0" smtClean="0"/>
              <a:t>es </a:t>
            </a:r>
            <a:r>
              <a:rPr lang="fr-FR" sz="8000" dirty="0"/>
              <a:t>mesures dont la mise en œuvre est subordonnée par la loi à un </a:t>
            </a:r>
            <a:r>
              <a:rPr lang="fr-FR" sz="8000" dirty="0" smtClean="0"/>
              <a:t>accord. Il doit être signé </a:t>
            </a:r>
            <a:r>
              <a:rPr lang="fr-FR" sz="8000" dirty="0"/>
              <a:t>par des </a:t>
            </a:r>
            <a:r>
              <a:rPr lang="fr-FR" sz="8000" dirty="0" smtClean="0"/>
              <a:t>élus titulaires représentant </a:t>
            </a:r>
            <a:r>
              <a:rPr lang="fr-FR" sz="8000" dirty="0"/>
              <a:t>la majorité des </a:t>
            </a:r>
            <a:r>
              <a:rPr lang="fr-FR" sz="8000" dirty="0" smtClean="0"/>
              <a:t>suffrages exprimés aux </a:t>
            </a:r>
            <a:r>
              <a:rPr lang="fr-FR" sz="8000" dirty="0"/>
              <a:t>dernières </a:t>
            </a:r>
            <a:r>
              <a:rPr lang="fr-FR" sz="8000" dirty="0" smtClean="0"/>
              <a:t>élections.  </a:t>
            </a:r>
            <a:endParaRPr lang="fr-FR" sz="8000" dirty="0"/>
          </a:p>
          <a:p>
            <a:endParaRPr lang="fr-FR" sz="8000" dirty="0" smtClean="0"/>
          </a:p>
          <a:p>
            <a:pPr marL="274320" lvl="1" indent="0">
              <a:buNone/>
            </a:pPr>
            <a:r>
              <a:rPr lang="fr-FR" sz="8000" dirty="0" smtClean="0"/>
              <a:t>3  - A défaut d’élu mandaté, ou à défaut de CSE, l’accord peut être conclu avec un salarié, non élu</a:t>
            </a:r>
            <a:r>
              <a:rPr lang="fr-FR" sz="8000" smtClean="0"/>
              <a:t>, mandaté</a:t>
            </a:r>
            <a:r>
              <a:rPr lang="fr-FR" sz="8000" dirty="0"/>
              <a:t>. L’accord peut porter sur l’ensemble des thèmes ouverts à la négociation d’entreprise. Il doit être approuvé par les salariés à la majorité des suffrages </a:t>
            </a:r>
            <a:r>
              <a:rPr lang="fr-FR" sz="8000" dirty="0" smtClean="0"/>
              <a:t>exprimés</a:t>
            </a:r>
            <a:r>
              <a:rPr lang="fr-FR" sz="8000" i="1" dirty="0"/>
              <a:t> (décret 2017-1551 du 10/11/2017)</a:t>
            </a:r>
            <a:endParaRPr lang="fr-FR" sz="8000" dirty="0"/>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19</a:t>
            </a:fld>
            <a:endParaRPr lang="fr-FR"/>
          </a:p>
        </p:txBody>
      </p:sp>
    </p:spTree>
    <p:extLst>
      <p:ext uri="{BB962C8B-B14F-4D97-AF65-F5344CB8AC3E}">
        <p14:creationId xmlns:p14="http://schemas.microsoft.com/office/powerpoint/2010/main" val="34205646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2</a:t>
            </a:fld>
            <a:endParaRPr lang="fr-FR"/>
          </a:p>
        </p:txBody>
      </p:sp>
      <p:sp>
        <p:nvSpPr>
          <p:cNvPr id="4" name="Espace réservé du contenu 3"/>
          <p:cNvSpPr>
            <a:spLocks noGrp="1"/>
          </p:cNvSpPr>
          <p:nvPr>
            <p:ph sz="quarter" idx="1"/>
          </p:nvPr>
        </p:nvSpPr>
        <p:spPr/>
        <p:txBody>
          <a:bodyPr/>
          <a:lstStyle/>
          <a:p>
            <a:endParaRPr lang="fr-FR" dirty="0" smtClean="0"/>
          </a:p>
          <a:p>
            <a:pPr marL="0" indent="0">
              <a:buNone/>
            </a:pPr>
            <a:r>
              <a:rPr lang="fr-FR" dirty="0" smtClean="0"/>
              <a:t>Avertissement:</a:t>
            </a:r>
          </a:p>
          <a:p>
            <a:pPr marL="0" indent="0">
              <a:buNone/>
            </a:pPr>
            <a:r>
              <a:rPr lang="fr-FR" dirty="0" smtClean="0"/>
              <a:t>La présente présentation des ordonnances n’est pas exhaustive; elle est faîte à un moment où la loi de ratification des ordonnances n’est pas encore publiée.</a:t>
            </a:r>
          </a:p>
          <a:p>
            <a:pPr marL="0" indent="0">
              <a:buNone/>
            </a:pPr>
            <a:r>
              <a:rPr lang="fr-FR" dirty="0" smtClean="0"/>
              <a:t>Elle ne peut donc remplacer une lecture attentive des nouveaux textes!</a:t>
            </a:r>
            <a:endParaRPr lang="fr-FR" dirty="0"/>
          </a:p>
        </p:txBody>
      </p:sp>
    </p:spTree>
    <p:extLst>
      <p:ext uri="{BB962C8B-B14F-4D97-AF65-F5344CB8AC3E}">
        <p14:creationId xmlns:p14="http://schemas.microsoft.com/office/powerpoint/2010/main" val="25894717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p:txBody>
          <a:bodyPr/>
          <a:lstStyle/>
          <a:p>
            <a:endParaRPr lang="fr-FR"/>
          </a:p>
        </p:txBody>
      </p:sp>
      <p:sp>
        <p:nvSpPr>
          <p:cNvPr id="4" name="Titre 3"/>
          <p:cNvSpPr>
            <a:spLocks noGrp="1"/>
          </p:cNvSpPr>
          <p:nvPr>
            <p:ph type="ctrTitle"/>
          </p:nvPr>
        </p:nvSpPr>
        <p:spPr/>
        <p:txBody>
          <a:bodyPr/>
          <a:lstStyle/>
          <a:p>
            <a:r>
              <a:rPr lang="fr-FR" dirty="0" smtClean="0"/>
              <a:t>Conditions de validité des accords</a:t>
            </a:r>
            <a:endParaRPr lang="fr-FR" dirty="0"/>
          </a:p>
        </p:txBody>
      </p:sp>
    </p:spTree>
    <p:extLst>
      <p:ext uri="{BB962C8B-B14F-4D97-AF65-F5344CB8AC3E}">
        <p14:creationId xmlns:p14="http://schemas.microsoft.com/office/powerpoint/2010/main" val="22036816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290" y="260648"/>
            <a:ext cx="8928992" cy="1040160"/>
          </a:xfrm>
        </p:spPr>
        <p:txBody>
          <a:bodyPr>
            <a:noAutofit/>
          </a:bodyPr>
          <a:lstStyle/>
          <a:p>
            <a:r>
              <a:rPr lang="fr-FR" sz="3200" dirty="0" smtClean="0"/>
              <a:t>Appréciation du caractère majoritaire des accords</a:t>
            </a:r>
            <a:endParaRPr lang="fr-FR" sz="3200" i="1" dirty="0"/>
          </a:p>
        </p:txBody>
      </p:sp>
      <p:sp>
        <p:nvSpPr>
          <p:cNvPr id="3" name="Espace réservé du contenu 2"/>
          <p:cNvSpPr>
            <a:spLocks noGrp="1"/>
          </p:cNvSpPr>
          <p:nvPr>
            <p:ph sz="quarter" idx="1"/>
          </p:nvPr>
        </p:nvSpPr>
        <p:spPr>
          <a:xfrm>
            <a:off x="301752" y="1700808"/>
            <a:ext cx="8503920" cy="4398240"/>
          </a:xfrm>
        </p:spPr>
        <p:txBody>
          <a:bodyPr>
            <a:normAutofit lnSpcReduction="10000"/>
          </a:bodyPr>
          <a:lstStyle/>
          <a:p>
            <a:pPr marL="0" indent="0" algn="ctr">
              <a:buNone/>
            </a:pPr>
            <a:r>
              <a:rPr lang="fr-FR"/>
              <a:t>Application des nouvelles modalités d’appréciation du caractère majoritaire des accords collectifs (</a:t>
            </a:r>
            <a:r>
              <a:rPr lang="fr-FR" sz="2800" i="1"/>
              <a:t>Exigence de signature par des OS ayant recueilli 50% des suffrages exprimés)</a:t>
            </a:r>
            <a:endParaRPr lang="fr-FR"/>
          </a:p>
          <a:p>
            <a:pPr marL="0" indent="0" algn="ctr">
              <a:buNone/>
            </a:pPr>
            <a:endParaRPr lang="fr-FR" sz="1600" dirty="0"/>
          </a:p>
          <a:p>
            <a:r>
              <a:rPr lang="fr-FR" i="1" dirty="0" smtClean="0">
                <a:effectLst>
                  <a:outerShdw blurRad="38100" dist="38100" dir="2700000" algn="tl">
                    <a:srgbClr val="000000">
                      <a:alpha val="43137"/>
                    </a:srgbClr>
                  </a:outerShdw>
                </a:effectLst>
              </a:rPr>
              <a:t>Dès </a:t>
            </a:r>
            <a:r>
              <a:rPr lang="fr-FR" i="1" dirty="0">
                <a:effectLst>
                  <a:outerShdw blurRad="38100" dist="38100" dir="2700000" algn="tl">
                    <a:srgbClr val="000000">
                      <a:alpha val="43137"/>
                    </a:srgbClr>
                  </a:outerShdw>
                </a:effectLst>
              </a:rPr>
              <a:t>la publication de </a:t>
            </a:r>
            <a:r>
              <a:rPr lang="fr-FR" i="1" dirty="0" smtClean="0">
                <a:effectLst>
                  <a:outerShdw blurRad="38100" dist="38100" dir="2700000" algn="tl">
                    <a:srgbClr val="000000">
                      <a:alpha val="43137"/>
                    </a:srgbClr>
                  </a:outerShdw>
                </a:effectLst>
              </a:rPr>
              <a:t>l’ordonnance</a:t>
            </a:r>
            <a:r>
              <a:rPr lang="fr-FR" dirty="0" smtClean="0"/>
              <a:t>, pour les accords </a:t>
            </a:r>
            <a:r>
              <a:rPr lang="fr-FR" dirty="0"/>
              <a:t>collectifs portant sur la durée du travail, les repos et les congés et </a:t>
            </a:r>
            <a:r>
              <a:rPr lang="fr-FR" dirty="0" smtClean="0"/>
              <a:t>les </a:t>
            </a:r>
            <a:r>
              <a:rPr lang="fr-FR" dirty="0"/>
              <a:t>accords mentionnés à l'article L. 2254-2 du code du </a:t>
            </a:r>
            <a:r>
              <a:rPr lang="fr-FR" dirty="0" smtClean="0"/>
              <a:t>travail, </a:t>
            </a:r>
          </a:p>
          <a:p>
            <a:r>
              <a:rPr lang="fr-FR" dirty="0" smtClean="0"/>
              <a:t>A </a:t>
            </a:r>
            <a:r>
              <a:rPr lang="fr-FR" dirty="0"/>
              <a:t>compter du </a:t>
            </a:r>
            <a:r>
              <a:rPr lang="fr-FR" i="1" dirty="0">
                <a:effectLst>
                  <a:outerShdw blurRad="38100" dist="38100" dir="2700000" algn="tl">
                    <a:srgbClr val="000000">
                      <a:alpha val="43137"/>
                    </a:srgbClr>
                  </a:outerShdw>
                </a:effectLst>
              </a:rPr>
              <a:t>1er  mai </a:t>
            </a:r>
            <a:r>
              <a:rPr lang="fr-FR" i="1" dirty="0" smtClean="0">
                <a:effectLst>
                  <a:outerShdw blurRad="38100" dist="38100" dir="2700000" algn="tl">
                    <a:srgbClr val="000000">
                      <a:alpha val="43137"/>
                    </a:srgbClr>
                  </a:outerShdw>
                </a:effectLst>
              </a:rPr>
              <a:t>2018</a:t>
            </a:r>
            <a:r>
              <a:rPr lang="fr-FR" dirty="0" smtClean="0"/>
              <a:t>, pour les autres accords collectifs</a:t>
            </a:r>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21</a:t>
            </a:fld>
            <a:endParaRPr lang="fr-FR"/>
          </a:p>
        </p:txBody>
      </p:sp>
    </p:spTree>
    <p:extLst>
      <p:ext uri="{BB962C8B-B14F-4D97-AF65-F5344CB8AC3E}">
        <p14:creationId xmlns:p14="http://schemas.microsoft.com/office/powerpoint/2010/main" val="30654883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04664"/>
            <a:ext cx="8534400" cy="758952"/>
          </a:xfrm>
        </p:spPr>
        <p:txBody>
          <a:bodyPr>
            <a:normAutofit fontScale="90000"/>
          </a:bodyPr>
          <a:lstStyle/>
          <a:p>
            <a:r>
              <a:rPr lang="fr-FR" dirty="0" smtClean="0"/>
              <a:t>Conditions de validité des accords </a:t>
            </a:r>
            <a:br>
              <a:rPr lang="fr-FR" dirty="0" smtClean="0"/>
            </a:br>
            <a:r>
              <a:rPr lang="fr-FR" dirty="0" smtClean="0"/>
              <a:t>(L. 2232-12)</a:t>
            </a:r>
            <a:endParaRPr lang="fr-FR" dirty="0"/>
          </a:p>
        </p:txBody>
      </p:sp>
      <p:sp>
        <p:nvSpPr>
          <p:cNvPr id="3" name="Espace réservé du contenu 2"/>
          <p:cNvSpPr>
            <a:spLocks noGrp="1"/>
          </p:cNvSpPr>
          <p:nvPr>
            <p:ph sz="quarter" idx="1"/>
          </p:nvPr>
        </p:nvSpPr>
        <p:spPr/>
        <p:txBody>
          <a:bodyPr>
            <a:normAutofit/>
          </a:bodyPr>
          <a:lstStyle/>
          <a:p>
            <a:r>
              <a:rPr lang="fr-FR" dirty="0" smtClean="0"/>
              <a:t>Possibilité pour l’employeur de demander la consultation des salariés après signature d’un « accord d’entreprise 30% » en l’absence d’opposition de </a:t>
            </a:r>
            <a:r>
              <a:rPr lang="fr-FR" b="1" dirty="0" smtClean="0"/>
              <a:t>l’ensemble </a:t>
            </a:r>
            <a:r>
              <a:rPr lang="fr-FR" dirty="0" smtClean="0"/>
              <a:t>des OS signataires (il suffit donc qu’une seule OS accepte)</a:t>
            </a:r>
          </a:p>
          <a:p>
            <a:r>
              <a:rPr lang="fr-FR" dirty="0" smtClean="0"/>
              <a:t>Le protocole de consultation est conclu avec les OS représentatives ayant obtenu 30% des suffrages exprimés  aux dernières élections (donc intégration des OS non signataires de l’AE) </a:t>
            </a:r>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22</a:t>
            </a:fld>
            <a:endParaRPr lang="fr-FR"/>
          </a:p>
        </p:txBody>
      </p:sp>
    </p:spTree>
    <p:extLst>
      <p:ext uri="{BB962C8B-B14F-4D97-AF65-F5344CB8AC3E}">
        <p14:creationId xmlns:p14="http://schemas.microsoft.com/office/powerpoint/2010/main" val="3068511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200" dirty="0">
                <a:solidFill>
                  <a:schemeClr val="accent1"/>
                </a:solidFill>
              </a:rPr>
              <a:t>Contestation des accords</a:t>
            </a:r>
          </a:p>
        </p:txBody>
      </p:sp>
      <p:sp>
        <p:nvSpPr>
          <p:cNvPr id="3" name="Espace réservé du contenu 2"/>
          <p:cNvSpPr>
            <a:spLocks noGrp="1"/>
          </p:cNvSpPr>
          <p:nvPr>
            <p:ph sz="quarter" idx="1"/>
          </p:nvPr>
        </p:nvSpPr>
        <p:spPr/>
        <p:txBody>
          <a:bodyPr>
            <a:normAutofit fontScale="62500" lnSpcReduction="20000"/>
          </a:bodyPr>
          <a:lstStyle/>
          <a:p>
            <a:pPr marL="0" indent="0">
              <a:buNone/>
            </a:pPr>
            <a:r>
              <a:rPr lang="fr-FR" dirty="0"/>
              <a:t> </a:t>
            </a:r>
            <a:endParaRPr lang="fr-FR" dirty="0" smtClean="0"/>
          </a:p>
          <a:p>
            <a:r>
              <a:rPr lang="fr-FR" b="1" dirty="0" smtClean="0"/>
              <a:t>« Présomption  simple de conformité »</a:t>
            </a:r>
            <a:r>
              <a:rPr lang="fr-FR" dirty="0" smtClean="0"/>
              <a:t>  : Il appartient à celui qui conteste la légalité  d’un accord collectif de démontrer qu’il n’est pas conforme aux conditions légales qui le régissent (</a:t>
            </a:r>
            <a:r>
              <a:rPr lang="fr-FR" i="1" dirty="0" smtClean="0"/>
              <a:t> </a:t>
            </a:r>
            <a:r>
              <a:rPr lang="fr-FR" i="1" dirty="0"/>
              <a:t>L. </a:t>
            </a:r>
            <a:r>
              <a:rPr lang="fr-FR" i="1" dirty="0" smtClean="0"/>
              <a:t>2262-13)</a:t>
            </a:r>
            <a:endParaRPr lang="fr-FR" dirty="0" smtClean="0"/>
          </a:p>
          <a:p>
            <a:pPr marL="0" indent="0">
              <a:buNone/>
            </a:pPr>
            <a:r>
              <a:rPr lang="fr-FR" dirty="0"/>
              <a:t> </a:t>
            </a:r>
          </a:p>
          <a:p>
            <a:r>
              <a:rPr lang="fr-FR" b="1" dirty="0" smtClean="0"/>
              <a:t>Délai de contestation </a:t>
            </a:r>
            <a:r>
              <a:rPr lang="fr-FR" dirty="0" smtClean="0"/>
              <a:t>: L’action </a:t>
            </a:r>
            <a:r>
              <a:rPr lang="fr-FR" dirty="0"/>
              <a:t>en nullité de tout ou partie </a:t>
            </a:r>
            <a:r>
              <a:rPr lang="fr-FR" dirty="0" smtClean="0"/>
              <a:t> </a:t>
            </a:r>
            <a:r>
              <a:rPr lang="fr-FR" dirty="0"/>
              <a:t>d’un </a:t>
            </a:r>
            <a:r>
              <a:rPr lang="fr-FR" dirty="0" smtClean="0"/>
              <a:t> accord  </a:t>
            </a:r>
            <a:r>
              <a:rPr lang="fr-FR" dirty="0"/>
              <a:t>doit, à peine d’irrecevabilité, être engagée dans un délai de </a:t>
            </a:r>
            <a:r>
              <a:rPr lang="fr-FR" b="1" dirty="0"/>
              <a:t>deux mois </a:t>
            </a:r>
            <a:r>
              <a:rPr lang="fr-FR" dirty="0"/>
              <a:t>à compter  (</a:t>
            </a:r>
            <a:r>
              <a:rPr lang="fr-FR" i="1" dirty="0"/>
              <a:t>L. 2262-14) </a:t>
            </a:r>
            <a:r>
              <a:rPr lang="fr-FR" i="1" dirty="0" smtClean="0"/>
              <a:t>:</a:t>
            </a:r>
          </a:p>
          <a:p>
            <a:pPr lvl="1"/>
            <a:r>
              <a:rPr lang="fr-FR" i="1" dirty="0" smtClean="0"/>
              <a:t>De la notification de l’accord d’entreprise pour les organisations disposant d’une section syndicale dans l’entreprise</a:t>
            </a:r>
          </a:p>
          <a:p>
            <a:pPr lvl="1"/>
            <a:r>
              <a:rPr lang="fr-FR" i="1" dirty="0" smtClean="0"/>
              <a:t>De la publication de l’accord dans tous les autres cas</a:t>
            </a:r>
            <a:endParaRPr lang="fr-FR" dirty="0"/>
          </a:p>
          <a:p>
            <a:endParaRPr lang="fr-FR" b="1" dirty="0"/>
          </a:p>
          <a:p>
            <a:r>
              <a:rPr lang="fr-FR" b="1" dirty="0" smtClean="0"/>
              <a:t>Modulation de  la sanction </a:t>
            </a:r>
            <a:r>
              <a:rPr lang="fr-FR" i="1" dirty="0" smtClean="0"/>
              <a:t>( </a:t>
            </a:r>
            <a:r>
              <a:rPr lang="fr-FR" i="1" dirty="0"/>
              <a:t>L. </a:t>
            </a:r>
            <a:r>
              <a:rPr lang="fr-FR" i="1" dirty="0" smtClean="0"/>
              <a:t>2262-15)</a:t>
            </a:r>
            <a:r>
              <a:rPr lang="fr-FR" dirty="0"/>
              <a:t> </a:t>
            </a:r>
            <a:r>
              <a:rPr lang="fr-FR" dirty="0" smtClean="0"/>
              <a:t> En </a:t>
            </a:r>
            <a:r>
              <a:rPr lang="fr-FR" dirty="0"/>
              <a:t>cas </a:t>
            </a:r>
            <a:r>
              <a:rPr lang="fr-FR" dirty="0" smtClean="0"/>
              <a:t>d’annulation, le juge </a:t>
            </a:r>
            <a:r>
              <a:rPr lang="fr-FR" dirty="0"/>
              <a:t>peut décider, </a:t>
            </a:r>
            <a:r>
              <a:rPr lang="fr-FR" dirty="0" smtClean="0"/>
              <a:t>si </a:t>
            </a:r>
            <a:r>
              <a:rPr lang="fr-FR" dirty="0"/>
              <a:t>l’effet rétroactif de cette annulation </a:t>
            </a:r>
            <a:r>
              <a:rPr lang="fr-FR" dirty="0" smtClean="0"/>
              <a:t>peut emporter </a:t>
            </a:r>
            <a:r>
              <a:rPr lang="fr-FR" dirty="0"/>
              <a:t>des </a:t>
            </a:r>
            <a:r>
              <a:rPr lang="fr-FR" b="1" dirty="0"/>
              <a:t>conséquences manifestement excessives </a:t>
            </a:r>
            <a:r>
              <a:rPr lang="fr-FR" dirty="0"/>
              <a:t>en raison </a:t>
            </a:r>
            <a:r>
              <a:rPr lang="fr-FR" dirty="0" smtClean="0"/>
              <a:t>« tant </a:t>
            </a:r>
            <a:r>
              <a:rPr lang="fr-FR" dirty="0"/>
              <a:t>des effets que cet acte a produits et des </a:t>
            </a:r>
            <a:r>
              <a:rPr lang="fr-FR" dirty="0" smtClean="0"/>
              <a:t>situations qui </a:t>
            </a:r>
            <a:r>
              <a:rPr lang="fr-FR" dirty="0"/>
              <a:t>ont pu se constituer lorsqu’il était en vigueur que de </a:t>
            </a:r>
            <a:r>
              <a:rPr lang="fr-FR" b="1" dirty="0"/>
              <a:t>l’intérêt général </a:t>
            </a:r>
            <a:r>
              <a:rPr lang="fr-FR" dirty="0"/>
              <a:t>pouvant s’attacher à un maintien temporaire de ses effets, </a:t>
            </a:r>
            <a:r>
              <a:rPr lang="fr-FR" dirty="0" smtClean="0"/>
              <a:t>que l’annulation </a:t>
            </a:r>
            <a:r>
              <a:rPr lang="fr-FR" dirty="0"/>
              <a:t>ne produira ses effets que pour l’avenir ou de </a:t>
            </a:r>
            <a:r>
              <a:rPr lang="fr-FR" b="1" dirty="0"/>
              <a:t>moduler les effets de sa décision dans le temps</a:t>
            </a:r>
            <a:r>
              <a:rPr lang="fr-FR" dirty="0"/>
              <a:t>, sous réserve des actions contentieuses déjà engagées à la date de sa décision sur le même fondement. »</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23</a:t>
            </a:fld>
            <a:endParaRPr lang="fr-FR"/>
          </a:p>
        </p:txBody>
      </p:sp>
    </p:spTree>
    <p:extLst>
      <p:ext uri="{BB962C8B-B14F-4D97-AF65-F5344CB8AC3E}">
        <p14:creationId xmlns:p14="http://schemas.microsoft.com/office/powerpoint/2010/main" val="12666720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solidFill>
                  <a:srgbClr val="EB6715"/>
                </a:solidFill>
              </a:rPr>
              <a:t>Création d’un observatoire </a:t>
            </a:r>
            <a:r>
              <a:rPr lang="fr-FR" dirty="0" smtClean="0"/>
              <a:t>d'analyse </a:t>
            </a:r>
            <a:r>
              <a:rPr lang="fr-FR" dirty="0"/>
              <a:t>et d'appui au dialogue social et à la </a:t>
            </a:r>
            <a:r>
              <a:rPr lang="fr-FR" dirty="0" smtClean="0"/>
              <a:t>négociation</a:t>
            </a:r>
            <a:endParaRPr lang="fr-FR" dirty="0">
              <a:solidFill>
                <a:srgbClr val="EB6715"/>
              </a:solidFill>
            </a:endParaRPr>
          </a:p>
        </p:txBody>
      </p:sp>
    </p:spTree>
    <p:extLst>
      <p:ext uri="{BB962C8B-B14F-4D97-AF65-F5344CB8AC3E}">
        <p14:creationId xmlns:p14="http://schemas.microsoft.com/office/powerpoint/2010/main" val="7738290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Missions - compétences</a:t>
            </a:r>
            <a:endParaRPr lang="fr-FR" dirty="0"/>
          </a:p>
        </p:txBody>
      </p:sp>
      <p:sp>
        <p:nvSpPr>
          <p:cNvPr id="3" name="Espace réservé du contenu 2"/>
          <p:cNvSpPr>
            <a:spLocks noGrp="1"/>
          </p:cNvSpPr>
          <p:nvPr>
            <p:ph sz="quarter" idx="1"/>
          </p:nvPr>
        </p:nvSpPr>
        <p:spPr/>
        <p:txBody>
          <a:bodyPr/>
          <a:lstStyle/>
          <a:p>
            <a:endParaRPr lang="fr-FR" dirty="0" smtClean="0"/>
          </a:p>
          <a:p>
            <a:pPr marL="0" indent="0" algn="just">
              <a:buNone/>
            </a:pPr>
            <a:r>
              <a:rPr lang="fr-FR" dirty="0" smtClean="0"/>
              <a:t>Il doit favoriser la négociation et le dialogue social au sein des entreprises de moins de 50 salariés</a:t>
            </a:r>
          </a:p>
          <a:p>
            <a:r>
              <a:rPr lang="fr-FR" dirty="0" smtClean="0"/>
              <a:t>Ecriture annuel d’un bilan portant sur le dialogue social au sein du département</a:t>
            </a:r>
          </a:p>
          <a:p>
            <a:r>
              <a:rPr lang="fr-FR" dirty="0" smtClean="0"/>
              <a:t>Faculté de saisine par les organisations syndicales ou professionnelles de toutes difficultés rencontrées dans le cadre d’une négociation</a:t>
            </a:r>
          </a:p>
          <a:p>
            <a:r>
              <a:rPr lang="fr-FR" dirty="0" smtClean="0"/>
              <a:t>Expertise juridique apportée aux entreprises de son ressort dans le domaine du droit social</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25</a:t>
            </a:fld>
            <a:endParaRPr lang="fr-FR"/>
          </a:p>
        </p:txBody>
      </p:sp>
    </p:spTree>
    <p:extLst>
      <p:ext uri="{BB962C8B-B14F-4D97-AF65-F5344CB8AC3E}">
        <p14:creationId xmlns:p14="http://schemas.microsoft.com/office/powerpoint/2010/main" val="6299992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Champ d’application et composition</a:t>
            </a:r>
            <a:endParaRPr lang="fr-FR" dirty="0"/>
          </a:p>
        </p:txBody>
      </p:sp>
      <p:sp>
        <p:nvSpPr>
          <p:cNvPr id="3" name="Espace réservé du contenu 2"/>
          <p:cNvSpPr>
            <a:spLocks noGrp="1"/>
          </p:cNvSpPr>
          <p:nvPr>
            <p:ph sz="quarter" idx="1"/>
          </p:nvPr>
        </p:nvSpPr>
        <p:spPr/>
        <p:txBody>
          <a:bodyPr>
            <a:normAutofit fontScale="92500" lnSpcReduction="10000"/>
          </a:bodyPr>
          <a:lstStyle/>
          <a:p>
            <a:pPr marL="0" indent="0" algn="just">
              <a:buNone/>
            </a:pPr>
            <a:r>
              <a:rPr lang="fr-FR" dirty="0"/>
              <a:t>Objectif : encourager la négociation collective dans les entreprises de moins de 50 salariés</a:t>
            </a:r>
          </a:p>
          <a:p>
            <a:pPr marL="0" indent="0" algn="just">
              <a:buNone/>
            </a:pPr>
            <a:endParaRPr lang="fr-FR" dirty="0"/>
          </a:p>
          <a:p>
            <a:pPr algn="just"/>
            <a:r>
              <a:rPr lang="fr-FR" dirty="0"/>
              <a:t>Champ d’application : </a:t>
            </a:r>
          </a:p>
          <a:p>
            <a:pPr lvl="1" algn="just"/>
            <a:r>
              <a:rPr lang="fr-FR" dirty="0"/>
              <a:t>Instauré dans chaque département par décision de </a:t>
            </a:r>
            <a:r>
              <a:rPr lang="fr-FR" dirty="0" smtClean="0"/>
              <a:t>la DIRECCTE </a:t>
            </a:r>
            <a:endParaRPr lang="fr-FR" dirty="0"/>
          </a:p>
          <a:p>
            <a:pPr marL="274320" lvl="1" indent="0" algn="just">
              <a:buNone/>
            </a:pPr>
            <a:endParaRPr lang="fr-FR" dirty="0"/>
          </a:p>
          <a:p>
            <a:pPr algn="just"/>
            <a:r>
              <a:rPr lang="fr-FR" dirty="0"/>
              <a:t>Composition : i</a:t>
            </a:r>
            <a:r>
              <a:rPr lang="fr-FR" dirty="0" smtClean="0"/>
              <a:t>nstance tripartite</a:t>
            </a:r>
            <a:endParaRPr lang="fr-FR" dirty="0"/>
          </a:p>
          <a:p>
            <a:pPr lvl="1" algn="just"/>
            <a:r>
              <a:rPr lang="fr-FR" b="1" dirty="0"/>
              <a:t>Membres, salariés et </a:t>
            </a:r>
            <a:r>
              <a:rPr lang="fr-FR" b="1" dirty="0" smtClean="0"/>
              <a:t>employeurs, </a:t>
            </a:r>
            <a:r>
              <a:rPr lang="fr-FR" b="1" dirty="0"/>
              <a:t>ayant leur activité dans la région</a:t>
            </a:r>
            <a:r>
              <a:rPr lang="fr-FR" dirty="0"/>
              <a:t>, désignés par les organisations syndicales de salariés représentatives au niveau </a:t>
            </a:r>
            <a:r>
              <a:rPr lang="fr-FR" dirty="0" smtClean="0"/>
              <a:t>interprofessionnel et du </a:t>
            </a:r>
            <a:r>
              <a:rPr lang="fr-FR" dirty="0"/>
              <a:t>département et les organisations professionnelles d’employeurs représentatives au niveau national interprofessionnel et </a:t>
            </a:r>
            <a:r>
              <a:rPr lang="fr-FR" dirty="0" err="1"/>
              <a:t>multiprofessionnel</a:t>
            </a:r>
            <a:r>
              <a:rPr lang="fr-FR" dirty="0"/>
              <a:t>;</a:t>
            </a:r>
          </a:p>
          <a:p>
            <a:pPr lvl="1" algn="just"/>
            <a:r>
              <a:rPr lang="fr-FR" b="1" dirty="0" smtClean="0"/>
              <a:t>Responsable de l’Unité Départementale de la DIRECCTE</a:t>
            </a:r>
            <a:endParaRPr lang="fr-FR" dirty="0"/>
          </a:p>
          <a:p>
            <a:pPr marL="0" indent="0">
              <a:buNone/>
            </a:pP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26</a:t>
            </a:fld>
            <a:endParaRPr lang="fr-FR"/>
          </a:p>
        </p:txBody>
      </p:sp>
    </p:spTree>
    <p:extLst>
      <p:ext uri="{BB962C8B-B14F-4D97-AF65-F5344CB8AC3E}">
        <p14:creationId xmlns:p14="http://schemas.microsoft.com/office/powerpoint/2010/main" val="27481589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lstStyle/>
          <a:p>
            <a:endParaRPr lang="fr-FR" dirty="0"/>
          </a:p>
        </p:txBody>
      </p:sp>
      <p:sp>
        <p:nvSpPr>
          <p:cNvPr id="4" name="Titre 3"/>
          <p:cNvSpPr>
            <a:spLocks noGrp="1"/>
          </p:cNvSpPr>
          <p:nvPr>
            <p:ph type="title"/>
          </p:nvPr>
        </p:nvSpPr>
        <p:spPr>
          <a:xfrm>
            <a:off x="683568" y="476672"/>
            <a:ext cx="7772400" cy="1656184"/>
          </a:xfrm>
        </p:spPr>
        <p:txBody>
          <a:bodyPr>
            <a:normAutofit fontScale="90000"/>
          </a:bodyPr>
          <a:lstStyle/>
          <a:p>
            <a:r>
              <a:rPr lang="fr-FR" dirty="0" smtClean="0"/>
              <a:t/>
            </a:r>
            <a:br>
              <a:rPr lang="fr-FR" dirty="0" smtClean="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II-Le Comité Social et Economique (CSE)</a:t>
            </a:r>
            <a:br>
              <a:rPr lang="fr-FR" dirty="0" smtClean="0"/>
            </a:br>
            <a:endParaRPr lang="fr-FR" dirty="0"/>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27</a:t>
            </a:fld>
            <a:endParaRPr lang="fr-FR"/>
          </a:p>
        </p:txBody>
      </p:sp>
    </p:spTree>
    <p:extLst>
      <p:ext uri="{BB962C8B-B14F-4D97-AF65-F5344CB8AC3E}">
        <p14:creationId xmlns:p14="http://schemas.microsoft.com/office/powerpoint/2010/main" val="812324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comité social et économique</a:t>
            </a:r>
            <a:endParaRPr lang="fr-FR" dirty="0"/>
          </a:p>
        </p:txBody>
      </p:sp>
      <p:sp>
        <p:nvSpPr>
          <p:cNvPr id="3" name="Espace réservé du contenu 2"/>
          <p:cNvSpPr>
            <a:spLocks noGrp="1"/>
          </p:cNvSpPr>
          <p:nvPr>
            <p:ph sz="quarter" idx="1"/>
          </p:nvPr>
        </p:nvSpPr>
        <p:spPr/>
        <p:txBody>
          <a:bodyPr>
            <a:normAutofit fontScale="92500" lnSpcReduction="20000"/>
          </a:bodyPr>
          <a:lstStyle/>
          <a:p>
            <a:r>
              <a:rPr lang="fr-FR" dirty="0" smtClean="0"/>
              <a:t>Une seule instance fusionnant DP/CE/CHSCT</a:t>
            </a:r>
          </a:p>
          <a:p>
            <a:r>
              <a:rPr lang="fr-FR" dirty="0"/>
              <a:t>D</a:t>
            </a:r>
            <a:r>
              <a:rPr lang="fr-FR" dirty="0" smtClean="0"/>
              <a:t>es attributions qui évoluent en fonction du seuil (11, 50, 300) et peuvent aller jusqu’à la négociation (mutation  par accord en conseil d’entreprise)</a:t>
            </a:r>
          </a:p>
          <a:p>
            <a:r>
              <a:rPr lang="fr-FR" dirty="0" smtClean="0"/>
              <a:t>Des représentants de proximité</a:t>
            </a:r>
          </a:p>
          <a:p>
            <a:r>
              <a:rPr lang="fr-FR" dirty="0" smtClean="0"/>
              <a:t>Une commission SSCT dans certains cas (plus de 300/ </a:t>
            </a:r>
            <a:r>
              <a:rPr lang="fr-FR" dirty="0" err="1" smtClean="0"/>
              <a:t>seveso</a:t>
            </a:r>
            <a:r>
              <a:rPr lang="fr-FR" dirty="0" smtClean="0"/>
              <a:t> 2 et INB)</a:t>
            </a:r>
          </a:p>
          <a:p>
            <a:r>
              <a:rPr lang="fr-FR" dirty="0" smtClean="0"/>
              <a:t>Un CSE central et des CSE d’établissement </a:t>
            </a:r>
          </a:p>
          <a:p>
            <a:r>
              <a:rPr lang="fr-FR" dirty="0" smtClean="0"/>
              <a:t>Une mise en place au fil de l’eau à partir du 1</a:t>
            </a:r>
            <a:r>
              <a:rPr lang="fr-FR" baseline="30000" dirty="0" smtClean="0"/>
              <a:t>er</a:t>
            </a:r>
            <a:r>
              <a:rPr lang="fr-FR" dirty="0"/>
              <a:t> </a:t>
            </a:r>
            <a:r>
              <a:rPr lang="fr-FR" dirty="0" smtClean="0"/>
              <a:t>janvier 2018 mais au plus tard le 31/12/2019</a:t>
            </a:r>
          </a:p>
          <a:p>
            <a:r>
              <a:rPr lang="fr-FR" dirty="0" smtClean="0"/>
              <a:t>Une grande place laissée à l’accord (pour la mise en place, la composition et le fonctionnement)</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28</a:t>
            </a:fld>
            <a:endParaRPr lang="fr-FR"/>
          </a:p>
        </p:txBody>
      </p:sp>
    </p:spTree>
    <p:extLst>
      <p:ext uri="{BB962C8B-B14F-4D97-AF65-F5344CB8AC3E}">
        <p14:creationId xmlns:p14="http://schemas.microsoft.com/office/powerpoint/2010/main" val="21000682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endParaRPr lang="fr-FR" dirty="0"/>
          </a:p>
        </p:txBody>
      </p:sp>
      <p:sp>
        <p:nvSpPr>
          <p:cNvPr id="3" name="Titre 2"/>
          <p:cNvSpPr>
            <a:spLocks noGrp="1"/>
          </p:cNvSpPr>
          <p:nvPr>
            <p:ph type="ctrTitle"/>
          </p:nvPr>
        </p:nvSpPr>
        <p:spPr/>
        <p:txBody>
          <a:bodyPr/>
          <a:lstStyle/>
          <a:p>
            <a:r>
              <a:rPr lang="fr-FR" dirty="0" smtClean="0"/>
              <a:t>Mise en place du CSE</a:t>
            </a:r>
            <a:endParaRPr lang="fr-FR" dirty="0"/>
          </a:p>
        </p:txBody>
      </p:sp>
    </p:spTree>
    <p:extLst>
      <p:ext uri="{BB962C8B-B14F-4D97-AF65-F5344CB8AC3E}">
        <p14:creationId xmlns:p14="http://schemas.microsoft.com/office/powerpoint/2010/main" val="3205848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stratégie</a:t>
            </a:r>
            <a:endParaRPr lang="fr-FR" dirty="0"/>
          </a:p>
        </p:txBody>
      </p:sp>
      <p:sp>
        <p:nvSpPr>
          <p:cNvPr id="3" name="Espace réservé du contenu 2"/>
          <p:cNvSpPr>
            <a:spLocks noGrp="1"/>
          </p:cNvSpPr>
          <p:nvPr>
            <p:ph idx="1"/>
          </p:nvPr>
        </p:nvSpPr>
        <p:spPr>
          <a:xfrm>
            <a:off x="457200" y="1600201"/>
            <a:ext cx="8229600" cy="3958160"/>
          </a:xfrm>
        </p:spPr>
        <p:txBody>
          <a:bodyPr>
            <a:noAutofit/>
          </a:bodyPr>
          <a:lstStyle/>
          <a:p>
            <a:r>
              <a:rPr lang="fr-FR" sz="1600" dirty="0" smtClean="0"/>
              <a:t>Les ordonnances travail s’inscrivent dans un dispositif qui entend faire système (indemnisation chômage, formation professionnelle, retraites, pouvoir d’achat)</a:t>
            </a:r>
          </a:p>
          <a:p>
            <a:pPr marL="0" indent="0">
              <a:buNone/>
            </a:pPr>
            <a:endParaRPr lang="fr-FR" sz="1600" dirty="0" smtClean="0"/>
          </a:p>
          <a:p>
            <a:r>
              <a:rPr lang="fr-FR" sz="1600" dirty="0"/>
              <a:t>Les ordonnances travail </a:t>
            </a:r>
            <a:r>
              <a:rPr lang="fr-FR" sz="1600" dirty="0" smtClean="0"/>
              <a:t>elles-mêmes font système :</a:t>
            </a:r>
          </a:p>
          <a:p>
            <a:pPr marL="0" indent="0">
              <a:buNone/>
            </a:pPr>
            <a:endParaRPr lang="fr-FR" sz="1600" dirty="0" smtClean="0"/>
          </a:p>
          <a:p>
            <a:pPr>
              <a:buFontTx/>
              <a:buChar char="-"/>
            </a:pPr>
            <a:r>
              <a:rPr lang="fr-FR" sz="1600" dirty="0" smtClean="0"/>
              <a:t>Clarifier les règles dans le domaine de la négociation : ordonnance 1 : articulation des accords entre eux, portée des accords, rapport au contrat de travail …</a:t>
            </a:r>
          </a:p>
          <a:p>
            <a:pPr marL="0" indent="0">
              <a:buNone/>
            </a:pPr>
            <a:r>
              <a:rPr lang="fr-FR" sz="1600" dirty="0"/>
              <a:t> </a:t>
            </a:r>
            <a:endParaRPr lang="fr-FR" sz="1600" dirty="0" smtClean="0"/>
          </a:p>
          <a:p>
            <a:pPr>
              <a:buFontTx/>
              <a:buChar char="-"/>
            </a:pPr>
            <a:r>
              <a:rPr lang="fr-FR" sz="1600" dirty="0" smtClean="0"/>
              <a:t>Redéfinir les lieux de régulation : ordonnance 2 : régulation fonctionnelle et spatiale, agenda social, CSE …</a:t>
            </a:r>
          </a:p>
          <a:p>
            <a:pPr marL="0" indent="0">
              <a:buNone/>
            </a:pPr>
            <a:r>
              <a:rPr lang="fr-FR" sz="1600" dirty="0" smtClean="0"/>
              <a:t> </a:t>
            </a:r>
          </a:p>
          <a:p>
            <a:pPr>
              <a:buFontTx/>
              <a:buChar char="-"/>
            </a:pPr>
            <a:r>
              <a:rPr lang="fr-FR" sz="1600" dirty="0" smtClean="0"/>
              <a:t>Donner de la prévisibilité et déverrouiller le recours à certains dispositifs, dont le télétravail.</a:t>
            </a:r>
            <a:endParaRPr lang="fr-FR" sz="1600" dirty="0"/>
          </a:p>
        </p:txBody>
      </p:sp>
      <p:sp>
        <p:nvSpPr>
          <p:cNvPr id="10" name="ZoneTexte 9"/>
          <p:cNvSpPr txBox="1"/>
          <p:nvPr/>
        </p:nvSpPr>
        <p:spPr>
          <a:xfrm>
            <a:off x="5508104" y="5733256"/>
            <a:ext cx="3384376" cy="646331"/>
          </a:xfrm>
          <a:prstGeom prst="rect">
            <a:avLst/>
          </a:prstGeom>
          <a:noFill/>
        </p:spPr>
        <p:txBody>
          <a:bodyPr wrap="square" rtlCol="0">
            <a:spAutoFit/>
          </a:bodyPr>
          <a:lstStyle/>
          <a:p>
            <a:pPr algn="ctr"/>
            <a:r>
              <a:rPr lang="fr-FR" dirty="0" smtClean="0"/>
              <a:t>Présentation des ordonnances </a:t>
            </a:r>
          </a:p>
          <a:p>
            <a:pPr algn="ctr"/>
            <a:r>
              <a:rPr lang="fr-FR" dirty="0"/>
              <a:t>d</a:t>
            </a:r>
            <a:r>
              <a:rPr lang="fr-FR" dirty="0" smtClean="0"/>
              <a:t>u 22 septembre 2017</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a:t>
            </a:fld>
            <a:endParaRPr lang="fr-FR"/>
          </a:p>
        </p:txBody>
      </p:sp>
    </p:spTree>
    <p:extLst>
      <p:ext uri="{BB962C8B-B14F-4D97-AF65-F5344CB8AC3E}">
        <p14:creationId xmlns:p14="http://schemas.microsoft.com/office/powerpoint/2010/main" val="16415566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Déclenchement/Suppression</a:t>
            </a:r>
            <a:endParaRPr lang="fr-FR" dirty="0"/>
          </a:p>
        </p:txBody>
      </p:sp>
      <p:sp>
        <p:nvSpPr>
          <p:cNvPr id="3" name="Espace réservé du contenu 2"/>
          <p:cNvSpPr>
            <a:spLocks noGrp="1"/>
          </p:cNvSpPr>
          <p:nvPr>
            <p:ph sz="quarter" idx="1"/>
          </p:nvPr>
        </p:nvSpPr>
        <p:spPr/>
        <p:txBody>
          <a:bodyPr/>
          <a:lstStyle/>
          <a:p>
            <a:r>
              <a:rPr lang="fr-FR" dirty="0"/>
              <a:t>Un changement sur le seuil de déclenchement:  mise en place obligatoire si l’effectif d’au moins onze salariés est atteint</a:t>
            </a:r>
            <a:r>
              <a:rPr lang="fr-FR" b="1" dirty="0"/>
              <a:t> pendant douze mois consécutifs</a:t>
            </a:r>
          </a:p>
          <a:p>
            <a:pPr marL="0" indent="0">
              <a:buNone/>
            </a:pPr>
            <a:endParaRPr lang="fr-FR" dirty="0" smtClean="0"/>
          </a:p>
          <a:p>
            <a:r>
              <a:rPr lang="fr-FR" dirty="0" smtClean="0"/>
              <a:t>A </a:t>
            </a:r>
            <a:r>
              <a:rPr lang="fr-FR" dirty="0"/>
              <a:t>l'expiration du mandat des membres </a:t>
            </a:r>
            <a:r>
              <a:rPr lang="fr-FR" dirty="0" smtClean="0"/>
              <a:t>du CSE, l'instance </a:t>
            </a:r>
            <a:r>
              <a:rPr lang="fr-FR" dirty="0"/>
              <a:t>n'est pas renouvelée si l’effectif de l'entreprise est resté en dessous de onze salariés pendant au moins douze mois consécutifs.</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30</a:t>
            </a:fld>
            <a:endParaRPr lang="fr-FR"/>
          </a:p>
        </p:txBody>
      </p:sp>
    </p:spTree>
    <p:extLst>
      <p:ext uri="{BB962C8B-B14F-4D97-AF65-F5344CB8AC3E}">
        <p14:creationId xmlns:p14="http://schemas.microsoft.com/office/powerpoint/2010/main" val="2021693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Période transitoire</a:t>
            </a:r>
            <a:endParaRPr lang="fr-FR" dirty="0"/>
          </a:p>
        </p:txBody>
      </p:sp>
      <p:sp>
        <p:nvSpPr>
          <p:cNvPr id="3" name="Espace réservé du contenu 2"/>
          <p:cNvSpPr>
            <a:spLocks noGrp="1"/>
          </p:cNvSpPr>
          <p:nvPr>
            <p:ph sz="quarter" idx="1"/>
          </p:nvPr>
        </p:nvSpPr>
        <p:spPr/>
        <p:txBody>
          <a:bodyPr>
            <a:normAutofit fontScale="92500"/>
          </a:bodyPr>
          <a:lstStyle/>
          <a:p>
            <a:r>
              <a:rPr lang="fr-FR" dirty="0" smtClean="0"/>
              <a:t>Si le PAP a été signé avant le 23/09/2017: l’entreprise a pu organiser des élections de CE, DP ou DUP</a:t>
            </a:r>
          </a:p>
          <a:p>
            <a:r>
              <a:rPr lang="fr-FR" dirty="0" smtClean="0"/>
              <a:t>Sinon, élection obligatoire d’un CSE</a:t>
            </a:r>
          </a:p>
          <a:p>
            <a:r>
              <a:rPr lang="fr-FR" dirty="0" smtClean="0"/>
              <a:t>Au renouvellement des CE, DP ou DUP: élection obligatoire d’un CSE (au plus tard au 01/01/2020-réduction des mandats si besoin)</a:t>
            </a:r>
          </a:p>
          <a:p>
            <a:r>
              <a:rPr lang="fr-FR" dirty="0" smtClean="0"/>
              <a:t>Le mandat d’une instance peut être réduit pour que les dates d'échéance coïncident;</a:t>
            </a:r>
          </a:p>
          <a:p>
            <a:r>
              <a:rPr lang="fr-FR" dirty="0" smtClean="0"/>
              <a:t>Si l’échéance des CE ou DP intervient en 2019, l’entreprise pourra réduire leur mandat (1 an maximum)</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31</a:t>
            </a:fld>
            <a:endParaRPr lang="fr-FR"/>
          </a:p>
        </p:txBody>
      </p:sp>
    </p:spTree>
    <p:extLst>
      <p:ext uri="{BB962C8B-B14F-4D97-AF65-F5344CB8AC3E}">
        <p14:creationId xmlns:p14="http://schemas.microsoft.com/office/powerpoint/2010/main" val="38180622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374704" cy="896144"/>
          </a:xfrm>
        </p:spPr>
        <p:txBody>
          <a:bodyPr>
            <a:normAutofit fontScale="90000"/>
          </a:bodyPr>
          <a:lstStyle/>
          <a:p>
            <a:r>
              <a:rPr lang="fr-FR" dirty="0" smtClean="0"/>
              <a:t>Périmètre de mise en place</a:t>
            </a:r>
            <a:br>
              <a:rPr lang="fr-FR" dirty="0" smtClean="0"/>
            </a:br>
            <a:r>
              <a:rPr lang="fr-FR" dirty="0" smtClean="0"/>
              <a:t>(CSE d’entreprise ou CSE d’établissement)</a:t>
            </a:r>
            <a:endParaRPr lang="fr-FR" dirty="0"/>
          </a:p>
        </p:txBody>
      </p:sp>
      <p:sp>
        <p:nvSpPr>
          <p:cNvPr id="3" name="Espace réservé du contenu 2"/>
          <p:cNvSpPr>
            <a:spLocks noGrp="1"/>
          </p:cNvSpPr>
          <p:nvPr>
            <p:ph sz="quarter" idx="1"/>
          </p:nvPr>
        </p:nvSpPr>
        <p:spPr>
          <a:xfrm>
            <a:off x="301752" y="1527048"/>
            <a:ext cx="8503920" cy="4566248"/>
          </a:xfrm>
        </p:spPr>
        <p:txBody>
          <a:bodyPr>
            <a:noAutofit/>
          </a:bodyPr>
          <a:lstStyle/>
          <a:p>
            <a:pPr lvl="1"/>
            <a:r>
              <a:rPr lang="fr-FR" sz="2000" dirty="0" smtClean="0"/>
              <a:t>Le </a:t>
            </a:r>
            <a:r>
              <a:rPr lang="fr-FR" sz="2000" dirty="0"/>
              <a:t>nombre et le périmètre des </a:t>
            </a:r>
            <a:r>
              <a:rPr lang="fr-FR" sz="2000" dirty="0" smtClean="0"/>
              <a:t>établissements distincts sont déterminés hors PAP  dans  un  </a:t>
            </a:r>
            <a:r>
              <a:rPr lang="fr-FR" sz="2000" b="1" dirty="0" smtClean="0"/>
              <a:t>accord d’entreprise (majoritaire) </a:t>
            </a:r>
            <a:r>
              <a:rPr lang="fr-FR" sz="2000" dirty="0"/>
              <a:t> </a:t>
            </a:r>
            <a:endParaRPr lang="fr-FR" sz="2000" dirty="0" smtClean="0"/>
          </a:p>
          <a:p>
            <a:pPr lvl="1"/>
            <a:r>
              <a:rPr lang="fr-FR" sz="2000" dirty="0" smtClean="0"/>
              <a:t>En l’absence d’accord  et en l’absence de DS , un accord  avec le  CSE (à la majorité des titulaires) peut les déterminer</a:t>
            </a:r>
          </a:p>
          <a:p>
            <a:pPr lvl="1"/>
            <a:r>
              <a:rPr lang="fr-FR" sz="2000" dirty="0" smtClean="0"/>
              <a:t>En </a:t>
            </a:r>
            <a:r>
              <a:rPr lang="fr-FR" sz="2000" dirty="0"/>
              <a:t>l’absence </a:t>
            </a:r>
            <a:r>
              <a:rPr lang="fr-FR" sz="2000" dirty="0" smtClean="0"/>
              <a:t>d’accord, </a:t>
            </a:r>
            <a:r>
              <a:rPr lang="fr-FR" sz="2000" dirty="0"/>
              <a:t>l’employeur </a:t>
            </a:r>
            <a:r>
              <a:rPr lang="fr-FR" sz="2000" dirty="0" smtClean="0"/>
              <a:t>prend une décision unilatérale, </a:t>
            </a:r>
            <a:r>
              <a:rPr lang="fr-FR" sz="2000" dirty="0"/>
              <a:t>compte tenu de l’autonomie de gestion du responsable de l’établissement, notamment en matière de gestion du </a:t>
            </a:r>
            <a:r>
              <a:rPr lang="fr-FR" sz="2000" dirty="0" smtClean="0"/>
              <a:t>personnel. Il en informe les OS ou le CSE</a:t>
            </a:r>
          </a:p>
          <a:p>
            <a:pPr lvl="1"/>
            <a:r>
              <a:rPr lang="fr-FR" sz="2000" dirty="0"/>
              <a:t>Les OS ou le CSE peuvent contester cette décision unilatérale devant la DIRECCTE compétente pour le siège</a:t>
            </a:r>
          </a:p>
          <a:p>
            <a:pPr lvl="1"/>
            <a:r>
              <a:rPr lang="fr-FR" sz="2000" dirty="0"/>
              <a:t>Sa décision peut faire l’objet d’un recours devant le Tribunal d’Instance</a:t>
            </a:r>
          </a:p>
          <a:p>
            <a:pPr marL="0" indent="0">
              <a:buNone/>
            </a:pPr>
            <a:r>
              <a:rPr lang="fr-FR" sz="2000" dirty="0">
                <a:solidFill>
                  <a:schemeClr val="tx2"/>
                </a:solidFill>
              </a:rPr>
              <a:t> </a:t>
            </a:r>
          </a:p>
          <a:p>
            <a:endParaRPr lang="fr-FR" sz="2000"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32</a:t>
            </a:fld>
            <a:endParaRPr lang="fr-FR"/>
          </a:p>
        </p:txBody>
      </p:sp>
    </p:spTree>
    <p:extLst>
      <p:ext uri="{BB962C8B-B14F-4D97-AF65-F5344CB8AC3E}">
        <p14:creationId xmlns:p14="http://schemas.microsoft.com/office/powerpoint/2010/main" val="23389343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Mise en place: les représentants de proximité</a:t>
            </a:r>
            <a:endParaRPr lang="fr-FR" dirty="0"/>
          </a:p>
        </p:txBody>
      </p:sp>
      <p:sp>
        <p:nvSpPr>
          <p:cNvPr id="3" name="Espace réservé du contenu 2"/>
          <p:cNvSpPr>
            <a:spLocks noGrp="1"/>
          </p:cNvSpPr>
          <p:nvPr>
            <p:ph sz="quarter" idx="1"/>
          </p:nvPr>
        </p:nvSpPr>
        <p:spPr>
          <a:xfrm>
            <a:off x="301752" y="1527048"/>
            <a:ext cx="8503920" cy="4926288"/>
          </a:xfrm>
        </p:spPr>
        <p:txBody>
          <a:bodyPr>
            <a:noAutofit/>
          </a:bodyPr>
          <a:lstStyle/>
          <a:p>
            <a:pPr marL="0" indent="0">
              <a:buNone/>
            </a:pPr>
            <a:r>
              <a:rPr lang="fr-FR" sz="2000" b="1" dirty="0"/>
              <a:t> </a:t>
            </a:r>
            <a:r>
              <a:rPr lang="fr-FR" sz="2000" dirty="0" smtClean="0"/>
              <a:t>L’ accord </a:t>
            </a:r>
            <a:r>
              <a:rPr lang="fr-FR" sz="2000" dirty="0"/>
              <a:t>d’entreprise </a:t>
            </a:r>
            <a:r>
              <a:rPr lang="fr-FR" sz="2000" dirty="0" smtClean="0"/>
              <a:t>sur le nombre et le périmètre des établissements distincts</a:t>
            </a:r>
            <a:r>
              <a:rPr lang="fr-FR" sz="2000" b="1" dirty="0" smtClean="0"/>
              <a:t> peut</a:t>
            </a:r>
            <a:r>
              <a:rPr lang="fr-FR" sz="2000" dirty="0" smtClean="0"/>
              <a:t> </a:t>
            </a:r>
            <a:r>
              <a:rPr lang="fr-FR" sz="2000" dirty="0"/>
              <a:t>mettre en place des représentants de </a:t>
            </a:r>
            <a:r>
              <a:rPr lang="fr-FR" sz="2000" dirty="0" smtClean="0"/>
              <a:t>proximité</a:t>
            </a:r>
            <a:r>
              <a:rPr lang="fr-FR" sz="2000" dirty="0"/>
              <a:t> </a:t>
            </a:r>
            <a:r>
              <a:rPr lang="fr-FR" sz="2000" dirty="0" smtClean="0"/>
              <a:t>et  définit </a:t>
            </a:r>
            <a:r>
              <a:rPr lang="fr-FR" sz="2000" dirty="0"/>
              <a:t>:</a:t>
            </a:r>
          </a:p>
          <a:p>
            <a:pPr marL="274320" lvl="1" indent="0">
              <a:buNone/>
            </a:pPr>
            <a:r>
              <a:rPr lang="fr-FR" sz="2000" dirty="0" smtClean="0"/>
              <a:t>1° Leur </a:t>
            </a:r>
            <a:r>
              <a:rPr lang="fr-FR" sz="2000" dirty="0"/>
              <a:t>nombre </a:t>
            </a:r>
            <a:endParaRPr lang="fr-FR" sz="2000" dirty="0" smtClean="0"/>
          </a:p>
          <a:p>
            <a:pPr marL="274320" lvl="1" indent="0">
              <a:buNone/>
            </a:pPr>
            <a:r>
              <a:rPr lang="fr-FR" sz="2000" dirty="0" smtClean="0"/>
              <a:t>2</a:t>
            </a:r>
            <a:r>
              <a:rPr lang="fr-FR" sz="2000" dirty="0"/>
              <a:t>° </a:t>
            </a:r>
            <a:r>
              <a:rPr lang="fr-FR" sz="2000" dirty="0" smtClean="0"/>
              <a:t>Leurs attributions, </a:t>
            </a:r>
            <a:r>
              <a:rPr lang="fr-FR" sz="2000" dirty="0"/>
              <a:t>notamment en matière de </a:t>
            </a:r>
            <a:r>
              <a:rPr lang="fr-FR" sz="2000" dirty="0" smtClean="0"/>
              <a:t>SSCT</a:t>
            </a:r>
            <a:endParaRPr lang="fr-FR" sz="2000" dirty="0"/>
          </a:p>
          <a:p>
            <a:pPr marL="274320" lvl="1" indent="0">
              <a:buNone/>
            </a:pPr>
            <a:r>
              <a:rPr lang="fr-FR" sz="2000" dirty="0" smtClean="0"/>
              <a:t>3</a:t>
            </a:r>
            <a:r>
              <a:rPr lang="fr-FR" sz="2000" dirty="0"/>
              <a:t>° </a:t>
            </a:r>
            <a:r>
              <a:rPr lang="fr-FR" sz="2000" dirty="0" smtClean="0"/>
              <a:t>Leurs </a:t>
            </a:r>
            <a:r>
              <a:rPr lang="fr-FR" sz="2000" dirty="0"/>
              <a:t>modalités de </a:t>
            </a:r>
            <a:r>
              <a:rPr lang="fr-FR" sz="2000" dirty="0" smtClean="0"/>
              <a:t>désignation</a:t>
            </a:r>
            <a:r>
              <a:rPr lang="fr-FR" sz="2000" dirty="0"/>
              <a:t> </a:t>
            </a:r>
          </a:p>
          <a:p>
            <a:pPr marL="274320" lvl="1" indent="0">
              <a:buNone/>
            </a:pPr>
            <a:r>
              <a:rPr lang="fr-FR" sz="2000" dirty="0" smtClean="0"/>
              <a:t>4</a:t>
            </a:r>
            <a:r>
              <a:rPr lang="fr-FR" sz="2000" dirty="0"/>
              <a:t>° Leurs modalités de fonctionnement, notamment le nombre d’heures de délégation </a:t>
            </a:r>
          </a:p>
          <a:p>
            <a:pPr marL="274320" lvl="1" indent="0">
              <a:buNone/>
            </a:pPr>
            <a:r>
              <a:rPr lang="fr-FR" sz="2000" dirty="0"/>
              <a:t> </a:t>
            </a:r>
          </a:p>
          <a:p>
            <a:pPr marL="0" indent="0">
              <a:buNone/>
            </a:pPr>
            <a:r>
              <a:rPr lang="fr-FR" sz="2000" dirty="0" smtClean="0"/>
              <a:t>Les </a:t>
            </a:r>
            <a:r>
              <a:rPr lang="fr-FR" sz="2000" dirty="0"/>
              <a:t>représentants de proximité sont membres du </a:t>
            </a:r>
            <a:r>
              <a:rPr lang="fr-FR" sz="2000" dirty="0" smtClean="0"/>
              <a:t>CSE </a:t>
            </a:r>
            <a:r>
              <a:rPr lang="fr-FR" sz="2000" dirty="0"/>
              <a:t>ou désignés par lui pour une durée qui prend fin avec celle du mandat des membres </a:t>
            </a:r>
            <a:r>
              <a:rPr lang="fr-FR" sz="2000" dirty="0" smtClean="0"/>
              <a:t>élus</a:t>
            </a:r>
            <a:endParaRPr lang="fr-FR" sz="2000" dirty="0"/>
          </a:p>
          <a:p>
            <a:pPr lvl="1"/>
            <a:endParaRPr lang="fr-FR" sz="2000" dirty="0"/>
          </a:p>
          <a:p>
            <a:endParaRPr lang="fr-FR" sz="2000"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33</a:t>
            </a:fld>
            <a:endParaRPr lang="fr-FR"/>
          </a:p>
        </p:txBody>
      </p:sp>
    </p:spTree>
    <p:extLst>
      <p:ext uri="{BB962C8B-B14F-4D97-AF65-F5344CB8AC3E}">
        <p14:creationId xmlns:p14="http://schemas.microsoft.com/office/powerpoint/2010/main" val="20827440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a:t>
            </a:r>
            <a:r>
              <a:rPr lang="fr-FR" dirty="0" smtClean="0"/>
              <a:t>omposition</a:t>
            </a:r>
            <a:endParaRPr lang="fr-FR" dirty="0"/>
          </a:p>
        </p:txBody>
      </p:sp>
      <p:sp>
        <p:nvSpPr>
          <p:cNvPr id="3" name="Espace réservé du contenu 2"/>
          <p:cNvSpPr>
            <a:spLocks noGrp="1"/>
          </p:cNvSpPr>
          <p:nvPr>
            <p:ph sz="quarter" idx="1"/>
          </p:nvPr>
        </p:nvSpPr>
        <p:spPr/>
        <p:txBody>
          <a:bodyPr>
            <a:normAutofit/>
          </a:bodyPr>
          <a:lstStyle/>
          <a:p>
            <a:r>
              <a:rPr lang="fr-FR" dirty="0" smtClean="0"/>
              <a:t>Une </a:t>
            </a:r>
            <a:r>
              <a:rPr lang="fr-FR" dirty="0"/>
              <a:t>délégation du personnel comportant un nombre de membres déterminé par </a:t>
            </a:r>
            <a:r>
              <a:rPr lang="fr-FR" dirty="0" smtClean="0"/>
              <a:t>le décret du 29/12/2017, </a:t>
            </a:r>
            <a:r>
              <a:rPr lang="fr-FR" dirty="0"/>
              <a:t>compte tenu du nombre des </a:t>
            </a:r>
            <a:r>
              <a:rPr lang="fr-FR" dirty="0" smtClean="0"/>
              <a:t>salariés</a:t>
            </a:r>
            <a:endParaRPr lang="fr-FR" dirty="0"/>
          </a:p>
          <a:p>
            <a:r>
              <a:rPr lang="fr-FR" dirty="0" smtClean="0"/>
              <a:t>Un </a:t>
            </a:r>
            <a:r>
              <a:rPr lang="fr-FR" dirty="0"/>
              <a:t>nombre égal de titulaires et de </a:t>
            </a:r>
            <a:r>
              <a:rPr lang="fr-FR" dirty="0" smtClean="0"/>
              <a:t>suppléants</a:t>
            </a:r>
          </a:p>
          <a:p>
            <a:r>
              <a:rPr lang="fr-FR" dirty="0" smtClean="0"/>
              <a:t>Le </a:t>
            </a:r>
            <a:r>
              <a:rPr lang="fr-FR" dirty="0"/>
              <a:t>nombre de membres peut être </a:t>
            </a:r>
            <a:r>
              <a:rPr lang="fr-FR" dirty="0" smtClean="0"/>
              <a:t>modifié </a:t>
            </a:r>
            <a:r>
              <a:rPr lang="fr-FR" dirty="0"/>
              <a:t>par accord entre l'employeur et les </a:t>
            </a:r>
            <a:r>
              <a:rPr lang="fr-FR" dirty="0" smtClean="0"/>
              <a:t>OS intéressées.</a:t>
            </a:r>
            <a:endParaRPr lang="fr-FR" dirty="0"/>
          </a:p>
          <a:p>
            <a:pPr marL="0" indent="0">
              <a:buNone/>
            </a:pPr>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34</a:t>
            </a:fld>
            <a:endParaRPr lang="fr-FR"/>
          </a:p>
        </p:txBody>
      </p:sp>
    </p:spTree>
    <p:extLst>
      <p:ext uri="{BB962C8B-B14F-4D97-AF65-F5344CB8AC3E}">
        <p14:creationId xmlns:p14="http://schemas.microsoft.com/office/powerpoint/2010/main" val="17744739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Election</a:t>
            </a:r>
            <a:br>
              <a:rPr lang="fr-FR" dirty="0" smtClean="0"/>
            </a:br>
            <a:r>
              <a:rPr lang="fr-FR" sz="2700" dirty="0" smtClean="0"/>
              <a:t>(L. 2314-5)</a:t>
            </a:r>
            <a:endParaRPr lang="fr-FR" sz="2700" dirty="0"/>
          </a:p>
        </p:txBody>
      </p:sp>
      <p:sp>
        <p:nvSpPr>
          <p:cNvPr id="3" name="Espace réservé du contenu 2"/>
          <p:cNvSpPr>
            <a:spLocks noGrp="1"/>
          </p:cNvSpPr>
          <p:nvPr>
            <p:ph sz="quarter" idx="1"/>
          </p:nvPr>
        </p:nvSpPr>
        <p:spPr/>
        <p:txBody>
          <a:bodyPr>
            <a:normAutofit fontScale="70000" lnSpcReduction="20000"/>
          </a:bodyPr>
          <a:lstStyle/>
          <a:p>
            <a:r>
              <a:rPr lang="fr-FR" b="1" dirty="0" smtClean="0"/>
              <a:t>Information du personnel </a:t>
            </a:r>
            <a:r>
              <a:rPr lang="fr-FR" dirty="0"/>
              <a:t>de l'organisation des </a:t>
            </a:r>
            <a:r>
              <a:rPr lang="fr-FR" dirty="0" smtClean="0"/>
              <a:t>élections tous </a:t>
            </a:r>
            <a:r>
              <a:rPr lang="fr-FR" dirty="0"/>
              <a:t>les </a:t>
            </a:r>
            <a:r>
              <a:rPr lang="fr-FR" dirty="0" smtClean="0"/>
              <a:t>4 ans. Premier tour au </a:t>
            </a:r>
            <a:r>
              <a:rPr lang="fr-FR" dirty="0"/>
              <a:t>plus tard, le </a:t>
            </a:r>
            <a:r>
              <a:rPr lang="fr-FR" dirty="0" smtClean="0"/>
              <a:t>90ème </a:t>
            </a:r>
            <a:r>
              <a:rPr lang="fr-FR" dirty="0"/>
              <a:t>jour suivant la </a:t>
            </a:r>
            <a:r>
              <a:rPr lang="fr-FR" dirty="0" smtClean="0"/>
              <a:t>diffusion de l’information. </a:t>
            </a:r>
          </a:p>
          <a:p>
            <a:pPr marL="0" indent="0">
              <a:buNone/>
            </a:pPr>
            <a:endParaRPr lang="fr-FR" dirty="0"/>
          </a:p>
          <a:p>
            <a:r>
              <a:rPr lang="fr-FR" b="1" dirty="0" smtClean="0"/>
              <a:t>Invitation à négocier le PAP avec respect d’un délai de 15 jours</a:t>
            </a:r>
            <a:endParaRPr lang="fr-FR" dirty="0" smtClean="0"/>
          </a:p>
          <a:p>
            <a:pPr lvl="1"/>
            <a:r>
              <a:rPr lang="fr-FR" dirty="0" smtClean="0">
                <a:solidFill>
                  <a:schemeClr val="tx1"/>
                </a:solidFill>
              </a:rPr>
              <a:t>Par tout moyen: les OS </a:t>
            </a:r>
            <a:r>
              <a:rPr lang="fr-FR" dirty="0">
                <a:solidFill>
                  <a:schemeClr val="tx1"/>
                </a:solidFill>
              </a:rPr>
              <a:t>qui satisfont aux critères </a:t>
            </a:r>
            <a:r>
              <a:rPr lang="fr-FR" dirty="0" smtClean="0">
                <a:solidFill>
                  <a:schemeClr val="tx1"/>
                </a:solidFill>
              </a:rPr>
              <a:t>(valeurs </a:t>
            </a:r>
            <a:r>
              <a:rPr lang="fr-FR" dirty="0">
                <a:solidFill>
                  <a:schemeClr val="tx1"/>
                </a:solidFill>
              </a:rPr>
              <a:t>républicaines </a:t>
            </a:r>
            <a:r>
              <a:rPr lang="fr-FR" dirty="0" smtClean="0">
                <a:solidFill>
                  <a:schemeClr val="tx1"/>
                </a:solidFill>
              </a:rPr>
              <a:t>,indépendance), constituées </a:t>
            </a:r>
            <a:r>
              <a:rPr lang="fr-FR" dirty="0">
                <a:solidFill>
                  <a:schemeClr val="tx1"/>
                </a:solidFill>
              </a:rPr>
              <a:t>depuis au moins </a:t>
            </a:r>
            <a:r>
              <a:rPr lang="fr-FR" dirty="0" smtClean="0">
                <a:solidFill>
                  <a:schemeClr val="tx1"/>
                </a:solidFill>
              </a:rPr>
              <a:t>2 ans </a:t>
            </a:r>
            <a:r>
              <a:rPr lang="fr-FR" dirty="0">
                <a:solidFill>
                  <a:schemeClr val="tx1"/>
                </a:solidFill>
              </a:rPr>
              <a:t>et dont le champ professionnel et géographique couvre l’entreprise </a:t>
            </a:r>
            <a:r>
              <a:rPr lang="fr-FR" dirty="0" smtClean="0">
                <a:solidFill>
                  <a:schemeClr val="tx1"/>
                </a:solidFill>
              </a:rPr>
              <a:t>.</a:t>
            </a:r>
            <a:endParaRPr lang="fr-FR" dirty="0">
              <a:solidFill>
                <a:schemeClr val="tx1"/>
              </a:solidFill>
            </a:endParaRPr>
          </a:p>
          <a:p>
            <a:pPr lvl="1"/>
            <a:r>
              <a:rPr lang="fr-FR" dirty="0" smtClean="0">
                <a:solidFill>
                  <a:schemeClr val="tx1"/>
                </a:solidFill>
              </a:rPr>
              <a:t>Par courrier: </a:t>
            </a:r>
          </a:p>
          <a:p>
            <a:pPr lvl="2"/>
            <a:r>
              <a:rPr lang="fr-FR" dirty="0" smtClean="0"/>
              <a:t>OS </a:t>
            </a:r>
            <a:r>
              <a:rPr lang="fr-FR" dirty="0"/>
              <a:t>reconnues représentatives dans l’entreprise ou l’établissement</a:t>
            </a:r>
            <a:r>
              <a:rPr lang="fr-FR" dirty="0" smtClean="0"/>
              <a:t>, </a:t>
            </a:r>
          </a:p>
          <a:p>
            <a:pPr lvl="2"/>
            <a:r>
              <a:rPr lang="fr-FR" dirty="0" smtClean="0"/>
              <a:t>OS </a:t>
            </a:r>
            <a:r>
              <a:rPr lang="fr-FR" dirty="0"/>
              <a:t>ayant constitué une section syndicale dans l’entreprise ou l’établissement</a:t>
            </a:r>
            <a:endParaRPr lang="fr-FR" dirty="0" smtClean="0"/>
          </a:p>
          <a:p>
            <a:pPr lvl="2"/>
            <a:r>
              <a:rPr lang="fr-FR" dirty="0" smtClean="0"/>
              <a:t>Syndicats </a:t>
            </a:r>
            <a:r>
              <a:rPr lang="fr-FR" dirty="0"/>
              <a:t>affiliés à une </a:t>
            </a:r>
            <a:r>
              <a:rPr lang="fr-FR" dirty="0" smtClean="0"/>
              <a:t>OS </a:t>
            </a:r>
            <a:r>
              <a:rPr lang="fr-FR" dirty="0"/>
              <a:t>représentative au niveau national et </a:t>
            </a:r>
            <a:r>
              <a:rPr lang="fr-FR" dirty="0" smtClean="0"/>
              <a:t>interprofessionnel</a:t>
            </a:r>
            <a:endParaRPr lang="fr-FR" dirty="0"/>
          </a:p>
          <a:p>
            <a:endParaRPr lang="fr-FR" dirty="0" smtClean="0"/>
          </a:p>
          <a:p>
            <a:r>
              <a:rPr lang="fr-FR" b="1" dirty="0" smtClean="0"/>
              <a:t>Mais: dans </a:t>
            </a:r>
            <a:r>
              <a:rPr lang="fr-FR" b="1" dirty="0"/>
              <a:t>les entreprises </a:t>
            </a:r>
            <a:r>
              <a:rPr lang="fr-FR" b="1" dirty="0" smtClean="0"/>
              <a:t>de 11 à 20 salariés</a:t>
            </a:r>
            <a:r>
              <a:rPr lang="fr-FR" b="1" dirty="0"/>
              <a:t>, l’employeur invite les </a:t>
            </a:r>
            <a:r>
              <a:rPr lang="fr-FR" b="1" dirty="0" smtClean="0"/>
              <a:t>OS seulement si au </a:t>
            </a:r>
            <a:r>
              <a:rPr lang="fr-FR" b="1" dirty="0"/>
              <a:t>moins un salarié </a:t>
            </a:r>
            <a:r>
              <a:rPr lang="fr-FR" b="1" dirty="0" smtClean="0"/>
              <a:t>s’est porté </a:t>
            </a:r>
            <a:r>
              <a:rPr lang="fr-FR" b="1" dirty="0"/>
              <a:t>candidat aux </a:t>
            </a:r>
            <a:r>
              <a:rPr lang="fr-FR" b="1" dirty="0" smtClean="0"/>
              <a:t>élections </a:t>
            </a:r>
            <a:r>
              <a:rPr lang="fr-FR" dirty="0"/>
              <a:t>dans un délai de trente jours à compter de l'information</a:t>
            </a:r>
            <a:r>
              <a:rPr lang="fr-FR" dirty="0" smtClean="0"/>
              <a:t> du personnel sur l’organisation des élections(salarié protégé </a:t>
            </a:r>
            <a:r>
              <a:rPr lang="fr-FR" dirty="0"/>
              <a:t>à compter de la date à laquelle l’employeur a eu connaissance de l’imminence de sa </a:t>
            </a:r>
            <a:r>
              <a:rPr lang="fr-FR" dirty="0" smtClean="0"/>
              <a:t>candidature</a:t>
            </a:r>
            <a:r>
              <a:rPr lang="fr-FR" dirty="0"/>
              <a:t>)</a:t>
            </a:r>
          </a:p>
          <a:p>
            <a:pPr marL="0" indent="0">
              <a:buNone/>
            </a:pPr>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35</a:t>
            </a:fld>
            <a:endParaRPr lang="fr-FR"/>
          </a:p>
        </p:txBody>
      </p:sp>
    </p:spTree>
    <p:extLst>
      <p:ext uri="{BB962C8B-B14F-4D97-AF65-F5344CB8AC3E}">
        <p14:creationId xmlns:p14="http://schemas.microsoft.com/office/powerpoint/2010/main" val="8748702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Election</a:t>
            </a:r>
            <a:br>
              <a:rPr lang="fr-FR" dirty="0" smtClean="0"/>
            </a:br>
            <a:r>
              <a:rPr lang="fr-FR" sz="2700" dirty="0" smtClean="0"/>
              <a:t>(L. 2314-7 et 8)</a:t>
            </a:r>
            <a:endParaRPr lang="fr-FR" sz="2700" dirty="0"/>
          </a:p>
        </p:txBody>
      </p:sp>
      <p:sp>
        <p:nvSpPr>
          <p:cNvPr id="3" name="Espace réservé du contenu 2"/>
          <p:cNvSpPr>
            <a:spLocks noGrp="1"/>
          </p:cNvSpPr>
          <p:nvPr>
            <p:ph sz="quarter" idx="1"/>
          </p:nvPr>
        </p:nvSpPr>
        <p:spPr/>
        <p:txBody>
          <a:bodyPr>
            <a:normAutofit/>
          </a:bodyPr>
          <a:lstStyle/>
          <a:p>
            <a:r>
              <a:rPr lang="fr-FR" dirty="0"/>
              <a:t>Le </a:t>
            </a:r>
            <a:r>
              <a:rPr lang="fr-FR" dirty="0" smtClean="0"/>
              <a:t>PAP peut </a:t>
            </a:r>
            <a:r>
              <a:rPr lang="fr-FR" dirty="0"/>
              <a:t>modifier le nombre de sièges ou le volume des heures individuelles de délégation dès lors que le volume global </a:t>
            </a:r>
            <a:r>
              <a:rPr lang="fr-FR" dirty="0" smtClean="0"/>
              <a:t>des </a:t>
            </a:r>
            <a:r>
              <a:rPr lang="fr-FR" dirty="0"/>
              <a:t>heures, </a:t>
            </a:r>
            <a:r>
              <a:rPr lang="fr-FR" b="1" dirty="0"/>
              <a:t>au sein de chaque collège</a:t>
            </a:r>
            <a:r>
              <a:rPr lang="fr-FR" dirty="0"/>
              <a:t>, est au moins égal à celui résultant des dispositions </a:t>
            </a:r>
            <a:r>
              <a:rPr lang="fr-FR" dirty="0" smtClean="0"/>
              <a:t>réglementaires </a:t>
            </a:r>
            <a:r>
              <a:rPr lang="fr-FR" dirty="0"/>
              <a:t>au regard de l’effectif de l’entreprise</a:t>
            </a:r>
            <a:r>
              <a:rPr lang="fr-FR" dirty="0" smtClean="0"/>
              <a:t>.</a:t>
            </a:r>
          </a:p>
          <a:p>
            <a:pPr lvl="1"/>
            <a:r>
              <a:rPr lang="fr-FR" dirty="0" smtClean="0"/>
              <a:t>Ex: 8 élus avec 20 HD ou 4 élus avec 40 HD</a:t>
            </a:r>
          </a:p>
          <a:p>
            <a:r>
              <a:rPr lang="fr-FR" dirty="0" smtClean="0"/>
              <a:t>En cas de carence (avec PV de </a:t>
            </a:r>
            <a:r>
              <a:rPr lang="fr-FR" dirty="0"/>
              <a:t>carence </a:t>
            </a:r>
            <a:r>
              <a:rPr lang="fr-FR" dirty="0" smtClean="0"/>
              <a:t>établi) une </a:t>
            </a:r>
            <a:r>
              <a:rPr lang="fr-FR" dirty="0"/>
              <a:t>demande </a:t>
            </a:r>
            <a:r>
              <a:rPr lang="fr-FR" dirty="0" smtClean="0"/>
              <a:t>d’élection ne </a:t>
            </a:r>
            <a:r>
              <a:rPr lang="fr-FR" dirty="0"/>
              <a:t>peut intervenir que dans un délai de six mois après l’établissement de ce </a:t>
            </a:r>
            <a:r>
              <a:rPr lang="fr-FR" dirty="0" smtClean="0"/>
              <a:t>PV</a:t>
            </a:r>
            <a:endParaRPr lang="fr-FR" dirty="0"/>
          </a:p>
          <a:p>
            <a:endParaRPr lang="fr-FR" dirty="0"/>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36</a:t>
            </a:fld>
            <a:endParaRPr lang="fr-FR"/>
          </a:p>
        </p:txBody>
      </p:sp>
    </p:spTree>
    <p:extLst>
      <p:ext uri="{BB962C8B-B14F-4D97-AF65-F5344CB8AC3E}">
        <p14:creationId xmlns:p14="http://schemas.microsoft.com/office/powerpoint/2010/main" val="17429336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E</a:t>
            </a:r>
            <a:r>
              <a:rPr lang="fr-FR" dirty="0" smtClean="0"/>
              <a:t>lection</a:t>
            </a:r>
            <a:endParaRPr lang="fr-FR" dirty="0"/>
          </a:p>
        </p:txBody>
      </p:sp>
      <p:sp>
        <p:nvSpPr>
          <p:cNvPr id="3" name="Espace réservé du contenu 2"/>
          <p:cNvSpPr>
            <a:spLocks noGrp="1"/>
          </p:cNvSpPr>
          <p:nvPr>
            <p:ph sz="quarter" idx="1"/>
          </p:nvPr>
        </p:nvSpPr>
        <p:spPr/>
        <p:txBody>
          <a:bodyPr>
            <a:normAutofit/>
          </a:bodyPr>
          <a:lstStyle/>
          <a:p>
            <a:r>
              <a:rPr lang="fr-FR" dirty="0" smtClean="0"/>
              <a:t>Règles d’électorat et d’éligibilité inchangées </a:t>
            </a:r>
            <a:r>
              <a:rPr lang="fr-FR" sz="1800" dirty="0" smtClean="0"/>
              <a:t>(nota: alignement sur règles CE pour l’inéligibilité des salariés mis à disposition dans l’entreprise utilisatrice)</a:t>
            </a:r>
          </a:p>
          <a:p>
            <a:r>
              <a:rPr lang="fr-FR" dirty="0" smtClean="0"/>
              <a:t>Règles de scrutin inchangées</a:t>
            </a:r>
          </a:p>
          <a:p>
            <a:r>
              <a:rPr lang="fr-FR" dirty="0" smtClean="0"/>
              <a:t> Nombre de mandats successifs: (au vu du projet de loi de ratification</a:t>
            </a:r>
            <a:r>
              <a:rPr lang="fr-FR" i="1" dirty="0" smtClean="0"/>
              <a:t>) </a:t>
            </a:r>
          </a:p>
          <a:p>
            <a:pPr lvl="1"/>
            <a:r>
              <a:rPr lang="fr-FR" dirty="0" smtClean="0">
                <a:solidFill>
                  <a:schemeClr val="tx1"/>
                </a:solidFill>
              </a:rPr>
              <a:t>Pas limité (entreprises de moins de 50)</a:t>
            </a:r>
          </a:p>
          <a:p>
            <a:pPr lvl="1"/>
            <a:r>
              <a:rPr lang="fr-FR" dirty="0">
                <a:solidFill>
                  <a:schemeClr val="tx1"/>
                </a:solidFill>
              </a:rPr>
              <a:t>limité à 3, sauf accord contraire dans le cadre du PAP e (dans les entreprises de 50 à 300</a:t>
            </a:r>
            <a:r>
              <a:rPr lang="fr-FR" dirty="0" smtClean="0">
                <a:solidFill>
                  <a:schemeClr val="tx1"/>
                </a:solidFill>
              </a:rPr>
              <a:t>)</a:t>
            </a:r>
          </a:p>
          <a:p>
            <a:pPr lvl="1"/>
            <a:r>
              <a:rPr lang="fr-FR" dirty="0">
                <a:solidFill>
                  <a:schemeClr val="tx1"/>
                </a:solidFill>
              </a:rPr>
              <a:t>limité à 3 (dans les entreprises de plus de 300)</a:t>
            </a:r>
          </a:p>
          <a:p>
            <a:pPr lvl="1"/>
            <a:endParaRPr lang="fr-FR" dirty="0">
              <a:solidFill>
                <a:schemeClr val="tx1"/>
              </a:solidFill>
            </a:endParaRPr>
          </a:p>
          <a:p>
            <a:pPr lvl="1"/>
            <a:endParaRPr lang="fr-FR" dirty="0">
              <a:solidFill>
                <a:schemeClr val="tx1"/>
              </a:solidFill>
            </a:endParaRPr>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37</a:t>
            </a:fld>
            <a:endParaRPr lang="fr-FR"/>
          </a:p>
        </p:txBody>
      </p:sp>
    </p:spTree>
    <p:extLst>
      <p:ext uri="{BB962C8B-B14F-4D97-AF65-F5344CB8AC3E}">
        <p14:creationId xmlns:p14="http://schemas.microsoft.com/office/powerpoint/2010/main" val="29148403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endParaRPr lang="fr-FR"/>
          </a:p>
        </p:txBody>
      </p:sp>
      <p:sp>
        <p:nvSpPr>
          <p:cNvPr id="3" name="Titre 2"/>
          <p:cNvSpPr>
            <a:spLocks noGrp="1"/>
          </p:cNvSpPr>
          <p:nvPr>
            <p:ph type="ctrTitle"/>
          </p:nvPr>
        </p:nvSpPr>
        <p:spPr/>
        <p:txBody>
          <a:bodyPr/>
          <a:lstStyle/>
          <a:p>
            <a:r>
              <a:rPr lang="fr-FR" dirty="0"/>
              <a:t>A</a:t>
            </a:r>
            <a:r>
              <a:rPr lang="fr-FR" dirty="0" smtClean="0"/>
              <a:t>ttributions</a:t>
            </a:r>
            <a:endParaRPr lang="fr-FR" dirty="0"/>
          </a:p>
        </p:txBody>
      </p:sp>
    </p:spTree>
    <p:extLst>
      <p:ext uri="{BB962C8B-B14F-4D97-AF65-F5344CB8AC3E}">
        <p14:creationId xmlns:p14="http://schemas.microsoft.com/office/powerpoint/2010/main" val="520270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fusée à plusieurs étages</a:t>
            </a:r>
            <a:endParaRPr lang="fr-FR" dirty="0"/>
          </a:p>
        </p:txBody>
      </p:sp>
      <p:sp>
        <p:nvSpPr>
          <p:cNvPr id="3" name="Espace réservé du contenu 2"/>
          <p:cNvSpPr>
            <a:spLocks noGrp="1"/>
          </p:cNvSpPr>
          <p:nvPr>
            <p:ph sz="quarter" idx="1"/>
          </p:nvPr>
        </p:nvSpPr>
        <p:spPr/>
        <p:txBody>
          <a:bodyPr>
            <a:normAutofit/>
          </a:bodyPr>
          <a:lstStyle/>
          <a:p>
            <a:r>
              <a:rPr lang="fr-FR" dirty="0" smtClean="0"/>
              <a:t>Une section consacrée aux attributions </a:t>
            </a:r>
            <a:r>
              <a:rPr lang="fr-FR" dirty="0"/>
              <a:t>du </a:t>
            </a:r>
            <a:r>
              <a:rPr lang="fr-FR" dirty="0" smtClean="0"/>
              <a:t>CSE dans les </a:t>
            </a:r>
            <a:r>
              <a:rPr lang="fr-FR" dirty="0"/>
              <a:t>entreprises de moins de </a:t>
            </a:r>
            <a:r>
              <a:rPr lang="fr-FR" dirty="0" smtClean="0"/>
              <a:t>50 salariés (section 2)  </a:t>
            </a:r>
            <a:endParaRPr lang="fr-FR" dirty="0"/>
          </a:p>
          <a:p>
            <a:r>
              <a:rPr lang="fr-FR" dirty="0" smtClean="0"/>
              <a:t>Une section consacrée aux </a:t>
            </a:r>
            <a:r>
              <a:rPr lang="fr-FR" dirty="0"/>
              <a:t>attributions du </a:t>
            </a:r>
            <a:r>
              <a:rPr lang="fr-FR" dirty="0" smtClean="0"/>
              <a:t>CSE dans les entreprises </a:t>
            </a:r>
            <a:r>
              <a:rPr lang="fr-FR" dirty="0"/>
              <a:t>d’au moins </a:t>
            </a:r>
            <a:r>
              <a:rPr lang="fr-FR" dirty="0" smtClean="0"/>
              <a:t>50 salariés (section 3)</a:t>
            </a:r>
          </a:p>
          <a:p>
            <a:r>
              <a:rPr lang="fr-FR" dirty="0" smtClean="0"/>
              <a:t>Lorsque </a:t>
            </a:r>
            <a:r>
              <a:rPr lang="fr-FR" dirty="0"/>
              <a:t>le seuil de 50 a été </a:t>
            </a:r>
            <a:r>
              <a:rPr lang="fr-FR" dirty="0" smtClean="0"/>
              <a:t>franchi (12 </a:t>
            </a:r>
            <a:r>
              <a:rPr lang="fr-FR" dirty="0"/>
              <a:t>mois </a:t>
            </a:r>
            <a:r>
              <a:rPr lang="fr-FR" dirty="0" smtClean="0"/>
              <a:t>consécutifs): un délai de 1 an  avant d’exercer l’entièreté des attributions de la section 3 </a:t>
            </a:r>
          </a:p>
          <a:p>
            <a:r>
              <a:rPr lang="fr-FR" dirty="0" smtClean="0"/>
              <a:t>lorsque l’entreprise est passée sous le seuil pendant 12 mois au moment du renouvellement, retour à la section 2 lors de ce dernier</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39</a:t>
            </a:fld>
            <a:endParaRPr lang="fr-FR"/>
          </a:p>
        </p:txBody>
      </p:sp>
    </p:spTree>
    <p:extLst>
      <p:ext uri="{BB962C8B-B14F-4D97-AF65-F5344CB8AC3E}">
        <p14:creationId xmlns:p14="http://schemas.microsoft.com/office/powerpoint/2010/main" val="4077775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 « architecture » des ordonnances</a:t>
            </a:r>
            <a:endParaRPr lang="fr-FR" dirty="0"/>
          </a:p>
        </p:txBody>
      </p:sp>
      <p:sp>
        <p:nvSpPr>
          <p:cNvPr id="3" name="Espace réservé du contenu 2"/>
          <p:cNvSpPr>
            <a:spLocks noGrp="1"/>
          </p:cNvSpPr>
          <p:nvPr>
            <p:ph idx="1"/>
          </p:nvPr>
        </p:nvSpPr>
        <p:spPr>
          <a:xfrm>
            <a:off x="457200" y="1600201"/>
            <a:ext cx="8229600" cy="3958160"/>
          </a:xfrm>
        </p:spPr>
        <p:txBody>
          <a:bodyPr>
            <a:noAutofit/>
          </a:bodyPr>
          <a:lstStyle/>
          <a:p>
            <a:pPr marL="0" indent="0">
              <a:buNone/>
            </a:pPr>
            <a:r>
              <a:rPr lang="fr-FR" sz="1600" dirty="0" smtClean="0"/>
              <a:t>Plusieurs ordonnances datées du 22 septembre 2017 ont été publiées au JO du 23 septembre 2017:</a:t>
            </a:r>
          </a:p>
          <a:p>
            <a:r>
              <a:rPr lang="fr-FR" sz="1600" dirty="0" smtClean="0"/>
              <a:t>L’ordonnance 2017-1385 relative au renforcement de la négociation collective</a:t>
            </a:r>
          </a:p>
          <a:p>
            <a:r>
              <a:rPr lang="fr-FR" sz="1600" dirty="0" smtClean="0"/>
              <a:t>L’ordonnance 2017-1386 relative à la nouvelle organisation du dialogue social et économique</a:t>
            </a:r>
          </a:p>
          <a:p>
            <a:r>
              <a:rPr lang="fr-FR" sz="1600" dirty="0" smtClean="0"/>
              <a:t>L’ordonnance 2017-1387 relative à la prévisibilité et à la sécurisation des relations de travail</a:t>
            </a:r>
          </a:p>
          <a:p>
            <a:r>
              <a:rPr lang="fr-FR" sz="1600" dirty="0" smtClean="0"/>
              <a:t>L’ordonnance  2017-1388 relative au cadre de la négociation collective</a:t>
            </a:r>
          </a:p>
          <a:p>
            <a:r>
              <a:rPr lang="fr-FR" sz="1600" dirty="0"/>
              <a:t>L’ordonnance  </a:t>
            </a:r>
            <a:r>
              <a:rPr lang="fr-FR" sz="1600" dirty="0" smtClean="0"/>
              <a:t>2017-1389 relative à la prévention et au Compte Professionnel de Prévention</a:t>
            </a:r>
          </a:p>
          <a:p>
            <a:pPr marL="0" indent="0">
              <a:buNone/>
            </a:pPr>
            <a:r>
              <a:rPr lang="fr-FR" sz="1600" dirty="0" smtClean="0"/>
              <a:t>Une ordonnance « technique » n° 2017-1718 du 20 décembre 2017 a été publiée au JO du 21 décembre</a:t>
            </a:r>
          </a:p>
          <a:p>
            <a:pPr marL="0" indent="0">
              <a:buNone/>
            </a:pPr>
            <a:r>
              <a:rPr lang="fr-FR" sz="1600" dirty="0"/>
              <a:t>14 février 2018: approbation du projet de loi de ratification des six ordonnances. La loi </a:t>
            </a:r>
            <a:r>
              <a:rPr lang="fr-FR" sz="1600" dirty="0" smtClean="0"/>
              <a:t>sera </a:t>
            </a:r>
            <a:r>
              <a:rPr lang="fr-FR" sz="1600" dirty="0"/>
              <a:t>publiée au JO </a:t>
            </a:r>
            <a:r>
              <a:rPr lang="fr-FR" sz="1600" dirty="0" smtClean="0"/>
              <a:t>après </a:t>
            </a:r>
            <a:r>
              <a:rPr lang="fr-FR" sz="1600" dirty="0"/>
              <a:t>examen </a:t>
            </a:r>
            <a:r>
              <a:rPr lang="fr-FR" sz="1600" dirty="0" smtClean="0"/>
              <a:t>par le Conseil Constitutionnel</a:t>
            </a:r>
            <a:endParaRPr lang="fr-FR" sz="1600" dirty="0"/>
          </a:p>
        </p:txBody>
      </p:sp>
      <p:sp>
        <p:nvSpPr>
          <p:cNvPr id="10" name="ZoneTexte 9"/>
          <p:cNvSpPr txBox="1"/>
          <p:nvPr/>
        </p:nvSpPr>
        <p:spPr>
          <a:xfrm>
            <a:off x="5508104" y="5733256"/>
            <a:ext cx="3384376" cy="646331"/>
          </a:xfrm>
          <a:prstGeom prst="rect">
            <a:avLst/>
          </a:prstGeom>
          <a:noFill/>
        </p:spPr>
        <p:txBody>
          <a:bodyPr wrap="square" rtlCol="0">
            <a:spAutoFit/>
          </a:bodyPr>
          <a:lstStyle/>
          <a:p>
            <a:pPr algn="ctr"/>
            <a:r>
              <a:rPr lang="fr-FR" dirty="0" smtClean="0"/>
              <a:t>Présentation des ordonnances </a:t>
            </a:r>
          </a:p>
          <a:p>
            <a:pPr algn="ctr"/>
            <a:r>
              <a:rPr lang="fr-FR" dirty="0"/>
              <a:t>d</a:t>
            </a:r>
            <a:r>
              <a:rPr lang="fr-FR" dirty="0" smtClean="0"/>
              <a:t>u 22 septembre 2017</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a:t>
            </a:fld>
            <a:endParaRPr lang="fr-FR"/>
          </a:p>
        </p:txBody>
      </p:sp>
    </p:spTree>
    <p:extLst>
      <p:ext uri="{BB962C8B-B14F-4D97-AF65-F5344CB8AC3E}">
        <p14:creationId xmlns:p14="http://schemas.microsoft.com/office/powerpoint/2010/main" val="242317512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69273"/>
            <a:ext cx="8424936" cy="1080120"/>
          </a:xfrm>
        </p:spPr>
        <p:txBody>
          <a:bodyPr>
            <a:normAutofit fontScale="90000"/>
          </a:bodyPr>
          <a:lstStyle/>
          <a:p>
            <a:r>
              <a:rPr lang="fr-FR" dirty="0"/>
              <a:t>A</a:t>
            </a:r>
            <a:r>
              <a:rPr lang="fr-FR" dirty="0" smtClean="0"/>
              <a:t>ttributions de 11 à 49  salariés </a:t>
            </a:r>
            <a:br>
              <a:rPr lang="fr-FR" dirty="0" smtClean="0"/>
            </a:br>
            <a:r>
              <a:rPr lang="fr-FR" dirty="0" smtClean="0"/>
              <a:t>(section 2)</a:t>
            </a:r>
            <a:endParaRPr lang="fr-FR" dirty="0"/>
          </a:p>
        </p:txBody>
      </p:sp>
      <p:sp>
        <p:nvSpPr>
          <p:cNvPr id="3" name="Espace réservé du contenu 2"/>
          <p:cNvSpPr>
            <a:spLocks noGrp="1"/>
          </p:cNvSpPr>
          <p:nvPr>
            <p:ph sz="quarter" idx="1"/>
          </p:nvPr>
        </p:nvSpPr>
        <p:spPr/>
        <p:txBody>
          <a:bodyPr>
            <a:normAutofit/>
          </a:bodyPr>
          <a:lstStyle/>
          <a:p>
            <a:r>
              <a:rPr lang="fr-FR" dirty="0" smtClean="0"/>
              <a:t> </a:t>
            </a:r>
            <a:r>
              <a:rPr lang="fr-FR" dirty="0" smtClean="0"/>
              <a:t>compétences générales: </a:t>
            </a:r>
            <a:r>
              <a:rPr lang="fr-FR" dirty="0"/>
              <a:t> </a:t>
            </a:r>
            <a:endParaRPr lang="fr-FR" dirty="0" smtClean="0"/>
          </a:p>
          <a:p>
            <a:pPr lvl="1"/>
            <a:r>
              <a:rPr lang="fr-FR" dirty="0" smtClean="0"/>
              <a:t>Réclamations </a:t>
            </a:r>
            <a:r>
              <a:rPr lang="fr-FR" dirty="0"/>
              <a:t>individuelles ou collectives </a:t>
            </a:r>
            <a:r>
              <a:rPr lang="fr-FR" dirty="0" smtClean="0"/>
              <a:t>(salaires</a:t>
            </a:r>
            <a:r>
              <a:rPr lang="fr-FR" dirty="0"/>
              <a:t>, </a:t>
            </a:r>
            <a:r>
              <a:rPr lang="fr-FR" dirty="0" smtClean="0"/>
              <a:t>application </a:t>
            </a:r>
            <a:r>
              <a:rPr lang="fr-FR" dirty="0"/>
              <a:t>du code du travail et </a:t>
            </a:r>
            <a:r>
              <a:rPr lang="fr-FR" dirty="0" smtClean="0"/>
              <a:t>autres </a:t>
            </a:r>
            <a:r>
              <a:rPr lang="fr-FR" dirty="0"/>
              <a:t>dispositions légales </a:t>
            </a:r>
            <a:r>
              <a:rPr lang="fr-FR" dirty="0" smtClean="0"/>
              <a:t>telles que </a:t>
            </a:r>
            <a:r>
              <a:rPr lang="fr-FR" dirty="0"/>
              <a:t>protection sociale, </a:t>
            </a:r>
            <a:r>
              <a:rPr lang="fr-FR" dirty="0" smtClean="0"/>
              <a:t>conventions </a:t>
            </a:r>
            <a:r>
              <a:rPr lang="fr-FR" dirty="0"/>
              <a:t>et accords </a:t>
            </a:r>
            <a:r>
              <a:rPr lang="fr-FR" dirty="0" smtClean="0"/>
              <a:t>d’entreprise).</a:t>
            </a:r>
            <a:endParaRPr lang="fr-FR" dirty="0"/>
          </a:p>
          <a:p>
            <a:pPr lvl="1"/>
            <a:endParaRPr lang="fr-FR" dirty="0"/>
          </a:p>
          <a:p>
            <a:pPr lvl="1"/>
            <a:r>
              <a:rPr lang="fr-FR" dirty="0" smtClean="0"/>
              <a:t>Promotion de la </a:t>
            </a:r>
            <a:r>
              <a:rPr lang="fr-FR" dirty="0"/>
              <a:t>santé, la sécurité et les conditions de </a:t>
            </a:r>
            <a:r>
              <a:rPr lang="fr-FR" dirty="0" smtClean="0"/>
              <a:t>travail et enquêtes </a:t>
            </a:r>
            <a:r>
              <a:rPr lang="fr-FR" dirty="0" smtClean="0"/>
              <a:t>AT/MP/MCP</a:t>
            </a:r>
          </a:p>
          <a:p>
            <a:pPr lvl="1"/>
            <a:endParaRPr lang="fr-FR" dirty="0" smtClean="0"/>
          </a:p>
          <a:p>
            <a:pPr lvl="1"/>
            <a:r>
              <a:rPr lang="fr-FR" dirty="0" smtClean="0"/>
              <a:t>Droit d’alerte en cas d’atteinte aux droits des personnes, à leur santé physique ou mentale , aux libertés individuelles, en cas de danger grave et imminent (ajout du projet de loi de ratification)</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40</a:t>
            </a:fld>
            <a:endParaRPr lang="fr-FR"/>
          </a:p>
        </p:txBody>
      </p:sp>
    </p:spTree>
    <p:extLst>
      <p:ext uri="{BB962C8B-B14F-4D97-AF65-F5344CB8AC3E}">
        <p14:creationId xmlns:p14="http://schemas.microsoft.com/office/powerpoint/2010/main" val="26397222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332656"/>
            <a:ext cx="8534400" cy="758952"/>
          </a:xfrm>
        </p:spPr>
        <p:txBody>
          <a:bodyPr>
            <a:normAutofit fontScale="90000"/>
          </a:bodyPr>
          <a:lstStyle/>
          <a:p>
            <a:r>
              <a:rPr lang="fr-FR" dirty="0" smtClean="0"/>
              <a:t>Attributions à partir de 50 salariés</a:t>
            </a:r>
            <a:br>
              <a:rPr lang="fr-FR" dirty="0" smtClean="0"/>
            </a:br>
            <a:r>
              <a:rPr lang="fr-FR" dirty="0" smtClean="0"/>
              <a:t>(section 3)</a:t>
            </a:r>
            <a:endParaRPr lang="fr-FR" dirty="0"/>
          </a:p>
        </p:txBody>
      </p:sp>
      <p:sp>
        <p:nvSpPr>
          <p:cNvPr id="3" name="Espace réservé du contenu 2"/>
          <p:cNvSpPr>
            <a:spLocks noGrp="1"/>
          </p:cNvSpPr>
          <p:nvPr>
            <p:ph sz="quarter" idx="1"/>
          </p:nvPr>
        </p:nvSpPr>
        <p:spPr/>
        <p:txBody>
          <a:bodyPr>
            <a:normAutofit fontScale="77500" lnSpcReduction="20000"/>
          </a:bodyPr>
          <a:lstStyle/>
          <a:p>
            <a:pPr marL="0" indent="0" algn="ctr">
              <a:buNone/>
            </a:pPr>
            <a:r>
              <a:rPr lang="fr-FR" b="1" dirty="0" smtClean="0"/>
              <a:t>Attributions générales</a:t>
            </a:r>
          </a:p>
          <a:p>
            <a:pPr marL="274320" lvl="1" indent="0">
              <a:buNone/>
            </a:pPr>
            <a:r>
              <a:rPr lang="fr-FR" sz="2600" b="1" dirty="0" smtClean="0"/>
              <a:t>Information/consultation </a:t>
            </a:r>
            <a:r>
              <a:rPr lang="fr-FR" sz="2600" dirty="0" smtClean="0"/>
              <a:t>sur l’organisation</a:t>
            </a:r>
            <a:r>
              <a:rPr lang="fr-FR" sz="2600" dirty="0"/>
              <a:t>, </a:t>
            </a:r>
            <a:r>
              <a:rPr lang="fr-FR" sz="2600" dirty="0" smtClean="0"/>
              <a:t>la gestion la marche </a:t>
            </a:r>
            <a:r>
              <a:rPr lang="fr-FR" sz="2600" dirty="0"/>
              <a:t>générale de l'entreprise, notamment </a:t>
            </a:r>
            <a:r>
              <a:rPr lang="fr-FR" sz="2600" dirty="0" smtClean="0"/>
              <a:t>:</a:t>
            </a:r>
            <a:endParaRPr lang="fr-FR" sz="2600" dirty="0"/>
          </a:p>
          <a:p>
            <a:pPr marL="0" indent="0">
              <a:buNone/>
            </a:pPr>
            <a:r>
              <a:rPr lang="fr-FR" sz="2600" dirty="0"/>
              <a:t> </a:t>
            </a:r>
            <a:endParaRPr lang="fr-FR" sz="2600" dirty="0" smtClean="0"/>
          </a:p>
          <a:p>
            <a:pPr marL="594360" lvl="2" indent="0">
              <a:buNone/>
            </a:pPr>
            <a:r>
              <a:rPr lang="fr-FR" sz="2600" dirty="0" smtClean="0"/>
              <a:t> 1° Mesures affectant le volume ou la structure des effectifs </a:t>
            </a:r>
          </a:p>
          <a:p>
            <a:pPr marL="594360" lvl="2" indent="0">
              <a:buNone/>
            </a:pPr>
            <a:r>
              <a:rPr lang="fr-FR" sz="2600" dirty="0"/>
              <a:t> </a:t>
            </a:r>
          </a:p>
          <a:p>
            <a:pPr marL="594360" lvl="2" indent="0">
              <a:buNone/>
            </a:pPr>
            <a:r>
              <a:rPr lang="fr-FR" sz="2600" dirty="0"/>
              <a:t> </a:t>
            </a:r>
            <a:r>
              <a:rPr lang="fr-FR" sz="2600" dirty="0" smtClean="0"/>
              <a:t>2</a:t>
            </a:r>
            <a:r>
              <a:rPr lang="fr-FR" sz="2600" dirty="0"/>
              <a:t>° M</a:t>
            </a:r>
            <a:r>
              <a:rPr lang="fr-FR" sz="2600" dirty="0" smtClean="0"/>
              <a:t>odification </a:t>
            </a:r>
            <a:r>
              <a:rPr lang="fr-FR" sz="2600" dirty="0"/>
              <a:t>de </a:t>
            </a:r>
            <a:r>
              <a:rPr lang="fr-FR" sz="2600" dirty="0" smtClean="0"/>
              <a:t>l’organisation </a:t>
            </a:r>
            <a:r>
              <a:rPr lang="fr-FR" sz="2600" dirty="0"/>
              <a:t>économique ou juridique </a:t>
            </a:r>
          </a:p>
          <a:p>
            <a:pPr marL="594360" lvl="2" indent="0">
              <a:buNone/>
            </a:pPr>
            <a:endParaRPr lang="fr-FR" sz="2600" dirty="0" smtClean="0"/>
          </a:p>
          <a:p>
            <a:pPr marL="594360" lvl="2" indent="0">
              <a:buNone/>
            </a:pPr>
            <a:r>
              <a:rPr lang="fr-FR" sz="2600" dirty="0" smtClean="0"/>
              <a:t> 3</a:t>
            </a:r>
            <a:r>
              <a:rPr lang="fr-FR" sz="2600" dirty="0"/>
              <a:t>° </a:t>
            </a:r>
            <a:r>
              <a:rPr lang="fr-FR" sz="2600" dirty="0" smtClean="0"/>
              <a:t>Conditions </a:t>
            </a:r>
            <a:r>
              <a:rPr lang="fr-FR" sz="2600" dirty="0"/>
              <a:t>d'emploi, de </a:t>
            </a:r>
            <a:r>
              <a:rPr lang="fr-FR" sz="2600" dirty="0" smtClean="0"/>
              <a:t>travail</a:t>
            </a:r>
            <a:r>
              <a:rPr lang="fr-FR" sz="2600" dirty="0"/>
              <a:t> (durée du </a:t>
            </a:r>
            <a:r>
              <a:rPr lang="fr-FR" sz="2600" dirty="0" smtClean="0"/>
              <a:t>travail,  </a:t>
            </a:r>
            <a:r>
              <a:rPr lang="fr-FR" sz="2600" dirty="0" err="1" smtClean="0"/>
              <a:t>form</a:t>
            </a:r>
            <a:r>
              <a:rPr lang="fr-FR" sz="2600" dirty="0" smtClean="0"/>
              <a:t>.  pro…)</a:t>
            </a:r>
            <a:endParaRPr lang="fr-FR" sz="2600" dirty="0"/>
          </a:p>
          <a:p>
            <a:pPr marL="594360" lvl="2" indent="0">
              <a:buNone/>
            </a:pPr>
            <a:r>
              <a:rPr lang="fr-FR" sz="2600" dirty="0"/>
              <a:t>  </a:t>
            </a:r>
            <a:endParaRPr lang="fr-FR" sz="2600" dirty="0" smtClean="0"/>
          </a:p>
          <a:p>
            <a:pPr marL="594360" lvl="2" indent="0">
              <a:buNone/>
            </a:pPr>
            <a:r>
              <a:rPr lang="fr-FR" sz="2600" dirty="0"/>
              <a:t> </a:t>
            </a:r>
            <a:r>
              <a:rPr lang="fr-FR" sz="2600" dirty="0" smtClean="0"/>
              <a:t>4</a:t>
            </a:r>
            <a:r>
              <a:rPr lang="fr-FR" sz="2600" dirty="0"/>
              <a:t>° </a:t>
            </a:r>
            <a:r>
              <a:rPr lang="fr-FR" sz="2600" dirty="0" smtClean="0"/>
              <a:t>Introduction nouvelles technologies,  aménagement </a:t>
            </a:r>
            <a:r>
              <a:rPr lang="fr-FR" sz="2600" dirty="0"/>
              <a:t>important modifiant </a:t>
            </a:r>
            <a:r>
              <a:rPr lang="fr-FR" sz="2600" dirty="0" smtClean="0"/>
              <a:t>la  SSCT</a:t>
            </a:r>
            <a:endParaRPr lang="fr-FR" sz="2600" dirty="0"/>
          </a:p>
          <a:p>
            <a:pPr marL="594360" lvl="2" indent="0">
              <a:buNone/>
            </a:pPr>
            <a:r>
              <a:rPr lang="fr-FR" sz="2600" dirty="0"/>
              <a:t> </a:t>
            </a:r>
          </a:p>
          <a:p>
            <a:pPr marL="594360" lvl="2" indent="0">
              <a:buNone/>
            </a:pPr>
            <a:r>
              <a:rPr lang="fr-FR" sz="2600" dirty="0" smtClean="0"/>
              <a:t>5</a:t>
            </a:r>
            <a:r>
              <a:rPr lang="fr-FR" sz="2600" dirty="0"/>
              <a:t>° </a:t>
            </a:r>
            <a:r>
              <a:rPr lang="fr-FR" sz="2600" dirty="0" smtClean="0"/>
              <a:t>Mesures pour  le </a:t>
            </a:r>
            <a:r>
              <a:rPr lang="fr-FR" sz="2600" dirty="0"/>
              <a:t>maintien au travail des accidentés du travail, </a:t>
            </a:r>
            <a:r>
              <a:rPr lang="fr-FR" sz="2600" dirty="0" smtClean="0"/>
              <a:t> invalides, personnes </a:t>
            </a:r>
            <a:r>
              <a:rPr lang="fr-FR" sz="2600" dirty="0"/>
              <a:t>atteintes de </a:t>
            </a:r>
            <a:r>
              <a:rPr lang="fr-FR" sz="2600" dirty="0" smtClean="0"/>
              <a:t>MCE et travailleurs handicapés</a:t>
            </a:r>
            <a:endParaRPr lang="fr-FR" sz="2600" dirty="0"/>
          </a:p>
          <a:p>
            <a:pPr lvl="1"/>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41</a:t>
            </a:fld>
            <a:endParaRPr lang="fr-FR"/>
          </a:p>
        </p:txBody>
      </p:sp>
    </p:spTree>
    <p:extLst>
      <p:ext uri="{BB962C8B-B14F-4D97-AF65-F5344CB8AC3E}">
        <p14:creationId xmlns:p14="http://schemas.microsoft.com/office/powerpoint/2010/main" val="1994292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Attributions à partir de 50 salariés</a:t>
            </a:r>
            <a:endParaRPr lang="fr-FR" dirty="0"/>
          </a:p>
        </p:txBody>
      </p:sp>
      <p:sp>
        <p:nvSpPr>
          <p:cNvPr id="3" name="Espace réservé du contenu 2"/>
          <p:cNvSpPr>
            <a:spLocks noGrp="1"/>
          </p:cNvSpPr>
          <p:nvPr>
            <p:ph sz="quarter" idx="1"/>
          </p:nvPr>
        </p:nvSpPr>
        <p:spPr/>
        <p:txBody>
          <a:bodyPr>
            <a:normAutofit fontScale="92500" lnSpcReduction="10000"/>
          </a:bodyPr>
          <a:lstStyle/>
          <a:p>
            <a:pPr marL="0" indent="0" algn="ctr">
              <a:buNone/>
            </a:pPr>
            <a:r>
              <a:rPr lang="fr-FR" b="1" dirty="0"/>
              <a:t>Attributions dans le champ de la </a:t>
            </a:r>
            <a:r>
              <a:rPr lang="fr-FR" b="1" dirty="0" smtClean="0"/>
              <a:t>santé-sécurité et des conditions de travail</a:t>
            </a:r>
            <a:endParaRPr lang="fr-FR" dirty="0"/>
          </a:p>
          <a:p>
            <a:pPr marL="0" indent="0">
              <a:buNone/>
            </a:pPr>
            <a:r>
              <a:rPr lang="fr-FR" dirty="0"/>
              <a:t> </a:t>
            </a:r>
          </a:p>
          <a:p>
            <a:pPr marL="594360" lvl="2" indent="0">
              <a:buNone/>
            </a:pPr>
            <a:r>
              <a:rPr lang="fr-FR" dirty="0" smtClean="0"/>
              <a:t>1°Analyse </a:t>
            </a:r>
            <a:r>
              <a:rPr lang="fr-FR" dirty="0"/>
              <a:t>des risques </a:t>
            </a:r>
            <a:r>
              <a:rPr lang="fr-FR" dirty="0" smtClean="0"/>
              <a:t>professionnels et de </a:t>
            </a:r>
            <a:r>
              <a:rPr lang="fr-FR" dirty="0"/>
              <a:t>l’exposition aux </a:t>
            </a:r>
            <a:r>
              <a:rPr lang="fr-FR" dirty="0" smtClean="0"/>
              <a:t>« facteurs de pénibilité » dans l’entreprise</a:t>
            </a:r>
            <a:r>
              <a:rPr lang="fr-FR" dirty="0"/>
              <a:t> </a:t>
            </a:r>
          </a:p>
          <a:p>
            <a:pPr marL="594360" lvl="2" indent="0">
              <a:buNone/>
            </a:pPr>
            <a:r>
              <a:rPr lang="fr-FR" dirty="0"/>
              <a:t> </a:t>
            </a:r>
          </a:p>
          <a:p>
            <a:pPr marL="594360" lvl="2" indent="0">
              <a:buNone/>
            </a:pPr>
            <a:r>
              <a:rPr lang="fr-FR" dirty="0" smtClean="0"/>
              <a:t>2</a:t>
            </a:r>
            <a:r>
              <a:rPr lang="fr-FR" dirty="0"/>
              <a:t>° A</a:t>
            </a:r>
            <a:r>
              <a:rPr lang="fr-FR" dirty="0" smtClean="0"/>
              <a:t>ccès </a:t>
            </a:r>
            <a:r>
              <a:rPr lang="fr-FR" dirty="0"/>
              <a:t>des femmes à tous les emplois, </a:t>
            </a:r>
            <a:r>
              <a:rPr lang="fr-FR" dirty="0" smtClean="0"/>
              <a:t>résolution </a:t>
            </a:r>
            <a:r>
              <a:rPr lang="fr-FR" dirty="0"/>
              <a:t>des problèmes liés à la maternité, </a:t>
            </a:r>
            <a:r>
              <a:rPr lang="fr-FR" dirty="0" smtClean="0"/>
              <a:t>adaptation </a:t>
            </a:r>
            <a:r>
              <a:rPr lang="fr-FR" dirty="0"/>
              <a:t>et à </a:t>
            </a:r>
            <a:r>
              <a:rPr lang="fr-FR" dirty="0" smtClean="0"/>
              <a:t>aménagement </a:t>
            </a:r>
            <a:r>
              <a:rPr lang="fr-FR" dirty="0"/>
              <a:t>des postes de travail </a:t>
            </a:r>
            <a:r>
              <a:rPr lang="fr-FR" dirty="0" smtClean="0"/>
              <a:t>accès </a:t>
            </a:r>
            <a:r>
              <a:rPr lang="fr-FR" dirty="0"/>
              <a:t>et </a:t>
            </a:r>
            <a:r>
              <a:rPr lang="fr-FR" dirty="0" smtClean="0"/>
              <a:t>maintien </a:t>
            </a:r>
            <a:r>
              <a:rPr lang="fr-FR" dirty="0"/>
              <a:t>des personnes handicapées à tous les emplois </a:t>
            </a:r>
          </a:p>
          <a:p>
            <a:pPr marL="594360" lvl="2" indent="0">
              <a:buNone/>
            </a:pPr>
            <a:r>
              <a:rPr lang="fr-FR" dirty="0"/>
              <a:t> </a:t>
            </a:r>
            <a:endParaRPr lang="fr-FR" dirty="0" smtClean="0"/>
          </a:p>
          <a:p>
            <a:pPr marL="594360" lvl="2" indent="0">
              <a:buNone/>
            </a:pPr>
            <a:r>
              <a:rPr lang="fr-FR" dirty="0" smtClean="0"/>
              <a:t>3</a:t>
            </a:r>
            <a:r>
              <a:rPr lang="fr-FR" dirty="0"/>
              <a:t>° </a:t>
            </a:r>
            <a:r>
              <a:rPr lang="fr-FR" dirty="0" smtClean="0"/>
              <a:t>Suscite </a:t>
            </a:r>
            <a:r>
              <a:rPr lang="fr-FR" dirty="0"/>
              <a:t>toute initiative </a:t>
            </a:r>
            <a:r>
              <a:rPr lang="fr-FR" dirty="0" smtClean="0"/>
              <a:t>utile </a:t>
            </a:r>
            <a:r>
              <a:rPr lang="fr-FR" dirty="0"/>
              <a:t>et </a:t>
            </a:r>
            <a:r>
              <a:rPr lang="fr-FR" dirty="0" smtClean="0"/>
              <a:t>propose </a:t>
            </a:r>
            <a:r>
              <a:rPr lang="fr-FR" b="1" dirty="0" smtClean="0"/>
              <a:t>notamment</a:t>
            </a:r>
            <a:r>
              <a:rPr lang="fr-FR" dirty="0" smtClean="0"/>
              <a:t> des </a:t>
            </a:r>
            <a:r>
              <a:rPr lang="fr-FR" dirty="0"/>
              <a:t>actions de prévention du harcèlement moral, </a:t>
            </a:r>
            <a:r>
              <a:rPr lang="fr-FR" dirty="0" smtClean="0"/>
              <a:t>sexuel </a:t>
            </a:r>
            <a:r>
              <a:rPr lang="fr-FR" dirty="0"/>
              <a:t>et </a:t>
            </a:r>
            <a:r>
              <a:rPr lang="fr-FR" dirty="0" smtClean="0"/>
              <a:t>agissements sexistes. </a:t>
            </a:r>
            <a:r>
              <a:rPr lang="fr-FR" dirty="0"/>
              <a:t>Le refus de l'employeur est motivé.</a:t>
            </a:r>
          </a:p>
          <a:p>
            <a:pPr marL="594360" lvl="2" indent="0">
              <a:buNone/>
            </a:pPr>
            <a:r>
              <a:rPr lang="fr-FR" dirty="0"/>
              <a:t> </a:t>
            </a:r>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42</a:t>
            </a:fld>
            <a:endParaRPr lang="fr-FR"/>
          </a:p>
        </p:txBody>
      </p:sp>
    </p:spTree>
    <p:extLst>
      <p:ext uri="{BB962C8B-B14F-4D97-AF65-F5344CB8AC3E}">
        <p14:creationId xmlns:p14="http://schemas.microsoft.com/office/powerpoint/2010/main" val="375825380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Attributions à partir de 50 salariés</a:t>
            </a:r>
            <a:endParaRPr lang="fr-FR" dirty="0"/>
          </a:p>
        </p:txBody>
      </p:sp>
      <p:sp>
        <p:nvSpPr>
          <p:cNvPr id="3" name="Espace réservé du contenu 2"/>
          <p:cNvSpPr>
            <a:spLocks noGrp="1"/>
          </p:cNvSpPr>
          <p:nvPr>
            <p:ph sz="quarter" idx="1"/>
          </p:nvPr>
        </p:nvSpPr>
        <p:spPr/>
        <p:txBody>
          <a:bodyPr>
            <a:normAutofit fontScale="92500"/>
          </a:bodyPr>
          <a:lstStyle/>
          <a:p>
            <a:pPr marL="0" indent="0">
              <a:buNone/>
            </a:pPr>
            <a:r>
              <a:rPr lang="fr-FR" b="1" dirty="0" smtClean="0"/>
              <a:t>Consultations et informations  récurrentes</a:t>
            </a:r>
            <a:r>
              <a:rPr lang="fr-FR" dirty="0" smtClean="0"/>
              <a:t>:</a:t>
            </a:r>
          </a:p>
          <a:p>
            <a:pPr lvl="1"/>
            <a:r>
              <a:rPr lang="fr-FR" b="1" dirty="0" smtClean="0"/>
              <a:t>Ordre public:</a:t>
            </a:r>
            <a:r>
              <a:rPr lang="fr-FR" i="1" dirty="0" smtClean="0"/>
              <a:t>  </a:t>
            </a:r>
            <a:r>
              <a:rPr lang="fr-FR" dirty="0" smtClean="0"/>
              <a:t>Le CSE  est </a:t>
            </a:r>
            <a:r>
              <a:rPr lang="fr-FR" dirty="0"/>
              <a:t>consulté </a:t>
            </a:r>
            <a:r>
              <a:rPr lang="fr-FR" dirty="0" smtClean="0"/>
              <a:t>sur </a:t>
            </a:r>
            <a:r>
              <a:rPr lang="fr-FR" dirty="0"/>
              <a:t>:</a:t>
            </a:r>
          </a:p>
          <a:p>
            <a:pPr lvl="1"/>
            <a:endParaRPr lang="fr-FR" dirty="0"/>
          </a:p>
          <a:p>
            <a:pPr lvl="2"/>
            <a:r>
              <a:rPr lang="fr-FR" sz="2400" dirty="0" smtClean="0"/>
              <a:t>1</a:t>
            </a:r>
            <a:r>
              <a:rPr lang="fr-FR" sz="2400" dirty="0"/>
              <a:t>° Les orientations stratégiques de l'entreprise ;</a:t>
            </a:r>
          </a:p>
          <a:p>
            <a:pPr lvl="2"/>
            <a:r>
              <a:rPr lang="fr-FR" sz="2400" dirty="0" smtClean="0"/>
              <a:t>2</a:t>
            </a:r>
            <a:r>
              <a:rPr lang="fr-FR" sz="2400" dirty="0"/>
              <a:t>° La situation économique et financière de l'entreprise </a:t>
            </a:r>
            <a:r>
              <a:rPr lang="fr-FR" sz="2400" dirty="0" smtClean="0"/>
              <a:t>;</a:t>
            </a:r>
          </a:p>
          <a:p>
            <a:pPr lvl="2"/>
            <a:r>
              <a:rPr lang="fr-FR" sz="2400" dirty="0" smtClean="0"/>
              <a:t>3</a:t>
            </a:r>
            <a:r>
              <a:rPr lang="fr-FR" sz="2400" dirty="0"/>
              <a:t>° La politique sociale de l'entreprise, les conditions de travail et l'emploi.</a:t>
            </a:r>
          </a:p>
          <a:p>
            <a:endParaRPr lang="fr-FR" sz="2400" dirty="0"/>
          </a:p>
          <a:p>
            <a:pPr lvl="2"/>
            <a:r>
              <a:rPr lang="fr-FR" sz="2400" dirty="0" smtClean="0"/>
              <a:t>Une BDES </a:t>
            </a:r>
            <a:r>
              <a:rPr lang="fr-FR" sz="2400" dirty="0"/>
              <a:t>rassemble l’ensemble des informations </a:t>
            </a:r>
            <a:r>
              <a:rPr lang="fr-FR" sz="2400" dirty="0" smtClean="0"/>
              <a:t>nécessaires, </a:t>
            </a:r>
            <a:r>
              <a:rPr lang="fr-FR" sz="2400" dirty="0"/>
              <a:t>à disposition du </a:t>
            </a:r>
            <a:r>
              <a:rPr lang="fr-FR" sz="2400" dirty="0" smtClean="0"/>
              <a:t>CSE. Obligation d’indicateurs sur l’égalité professionnelle, notamment </a:t>
            </a:r>
            <a:r>
              <a:rPr lang="fr-FR" sz="2400" dirty="0"/>
              <a:t>sur  </a:t>
            </a:r>
            <a:r>
              <a:rPr lang="fr-FR" sz="2400" dirty="0" smtClean="0"/>
              <a:t> </a:t>
            </a:r>
            <a:r>
              <a:rPr lang="fr-FR" sz="2400" dirty="0"/>
              <a:t>écarts de rémunération</a:t>
            </a:r>
            <a:r>
              <a:rPr lang="fr-FR" dirty="0"/>
              <a:t>.</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43</a:t>
            </a:fld>
            <a:endParaRPr lang="fr-FR"/>
          </a:p>
        </p:txBody>
      </p:sp>
    </p:spTree>
    <p:extLst>
      <p:ext uri="{BB962C8B-B14F-4D97-AF65-F5344CB8AC3E}">
        <p14:creationId xmlns:p14="http://schemas.microsoft.com/office/powerpoint/2010/main" val="41342561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Attributions à partir de 50 salariés</a:t>
            </a:r>
            <a:endParaRPr lang="fr-FR" dirty="0"/>
          </a:p>
        </p:txBody>
      </p:sp>
      <p:sp>
        <p:nvSpPr>
          <p:cNvPr id="3" name="Espace réservé du contenu 2"/>
          <p:cNvSpPr>
            <a:spLocks noGrp="1"/>
          </p:cNvSpPr>
          <p:nvPr>
            <p:ph sz="quarter" idx="1"/>
          </p:nvPr>
        </p:nvSpPr>
        <p:spPr/>
        <p:txBody>
          <a:bodyPr>
            <a:noAutofit/>
          </a:bodyPr>
          <a:lstStyle/>
          <a:p>
            <a:r>
              <a:rPr lang="fr-FR" sz="2400" b="1" dirty="0" smtClean="0"/>
              <a:t>Consultation ponctuelles</a:t>
            </a:r>
          </a:p>
          <a:p>
            <a:pPr lvl="1"/>
            <a:r>
              <a:rPr lang="fr-FR" sz="2400" b="1" dirty="0" smtClean="0"/>
              <a:t>Ordre public</a:t>
            </a:r>
            <a:r>
              <a:rPr lang="fr-FR" sz="2400" dirty="0" smtClean="0"/>
              <a:t>:</a:t>
            </a:r>
            <a:r>
              <a:rPr lang="fr-FR" sz="2400" dirty="0"/>
              <a:t> </a:t>
            </a:r>
            <a:r>
              <a:rPr lang="fr-FR" sz="2400" dirty="0" smtClean="0"/>
              <a:t>Le CSE </a:t>
            </a:r>
            <a:r>
              <a:rPr lang="fr-FR" sz="2400" dirty="0"/>
              <a:t>est </a:t>
            </a:r>
            <a:r>
              <a:rPr lang="fr-FR" sz="2400" dirty="0" smtClean="0"/>
              <a:t>obligatoirement consulté dans </a:t>
            </a:r>
            <a:r>
              <a:rPr lang="fr-FR" sz="2400" dirty="0"/>
              <a:t>les cas suivants :</a:t>
            </a:r>
          </a:p>
          <a:p>
            <a:pPr marL="548640" lvl="2" indent="0">
              <a:buNone/>
            </a:pPr>
            <a:r>
              <a:rPr lang="fr-FR" sz="2400" dirty="0"/>
              <a:t>  1° Mise en œuvre des moyens de contrôle de l’activité des </a:t>
            </a:r>
            <a:r>
              <a:rPr lang="fr-FR" sz="2400" dirty="0" smtClean="0"/>
              <a:t>salariés</a:t>
            </a:r>
            <a:endParaRPr lang="fr-FR" sz="2400" dirty="0"/>
          </a:p>
          <a:p>
            <a:pPr marL="594360" lvl="2" indent="0">
              <a:buNone/>
            </a:pPr>
            <a:r>
              <a:rPr lang="fr-FR" sz="2400" dirty="0" smtClean="0"/>
              <a:t> 2</a:t>
            </a:r>
            <a:r>
              <a:rPr lang="fr-FR" sz="2400" dirty="0"/>
              <a:t>° Restructuration et compression des effectifs </a:t>
            </a:r>
          </a:p>
          <a:p>
            <a:pPr marL="594360" lvl="2" indent="0">
              <a:buNone/>
            </a:pPr>
            <a:r>
              <a:rPr lang="fr-FR" sz="2400" dirty="0"/>
              <a:t> </a:t>
            </a:r>
            <a:r>
              <a:rPr lang="fr-FR" sz="2400" dirty="0" smtClean="0"/>
              <a:t>3</a:t>
            </a:r>
            <a:r>
              <a:rPr lang="fr-FR" sz="2400" dirty="0"/>
              <a:t>° Licenciement collectif pour motif économique </a:t>
            </a:r>
          </a:p>
          <a:p>
            <a:pPr marL="594360" lvl="2" indent="0">
              <a:buNone/>
            </a:pPr>
            <a:r>
              <a:rPr lang="fr-FR" sz="2400" dirty="0"/>
              <a:t> </a:t>
            </a:r>
            <a:r>
              <a:rPr lang="fr-FR" sz="2400" dirty="0" smtClean="0"/>
              <a:t>4</a:t>
            </a:r>
            <a:r>
              <a:rPr lang="fr-FR" sz="2400" dirty="0"/>
              <a:t>° Offre publique d’acquisition </a:t>
            </a:r>
            <a:endParaRPr lang="fr-FR" sz="2400" dirty="0" smtClean="0"/>
          </a:p>
          <a:p>
            <a:pPr marL="594360" lvl="2" indent="0">
              <a:buNone/>
            </a:pPr>
            <a:r>
              <a:rPr lang="fr-FR" sz="2400" dirty="0"/>
              <a:t> </a:t>
            </a:r>
            <a:r>
              <a:rPr lang="fr-FR" sz="2400" dirty="0" smtClean="0"/>
              <a:t>5</a:t>
            </a:r>
            <a:r>
              <a:rPr lang="fr-FR" sz="2400" dirty="0"/>
              <a:t>° Procédures </a:t>
            </a:r>
            <a:r>
              <a:rPr lang="fr-FR" sz="2400" dirty="0" smtClean="0"/>
              <a:t>collectives (RJ ou </a:t>
            </a:r>
            <a:r>
              <a:rPr lang="fr-FR" sz="2400" dirty="0" smtClean="0"/>
              <a:t>LJ)</a:t>
            </a:r>
            <a:endParaRPr lang="fr-FR" sz="2400"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44</a:t>
            </a:fld>
            <a:endParaRPr lang="fr-FR"/>
          </a:p>
        </p:txBody>
      </p:sp>
    </p:spTree>
    <p:extLst>
      <p:ext uri="{BB962C8B-B14F-4D97-AF65-F5344CB8AC3E}">
        <p14:creationId xmlns:p14="http://schemas.microsoft.com/office/powerpoint/2010/main" val="367907220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endParaRPr lang="fr-FR" dirty="0"/>
          </a:p>
        </p:txBody>
      </p:sp>
      <p:sp>
        <p:nvSpPr>
          <p:cNvPr id="3" name="Titre 2"/>
          <p:cNvSpPr>
            <a:spLocks noGrp="1"/>
          </p:cNvSpPr>
          <p:nvPr>
            <p:ph type="ctrTitle"/>
          </p:nvPr>
        </p:nvSpPr>
        <p:spPr/>
        <p:txBody>
          <a:bodyPr/>
          <a:lstStyle/>
          <a:p>
            <a:r>
              <a:rPr lang="fr-FR" dirty="0" smtClean="0"/>
              <a:t>Fonctionnement</a:t>
            </a:r>
            <a:br>
              <a:rPr lang="fr-FR" dirty="0" smtClean="0"/>
            </a:br>
            <a:endParaRPr lang="fr-FR" dirty="0"/>
          </a:p>
        </p:txBody>
      </p:sp>
    </p:spTree>
    <p:extLst>
      <p:ext uri="{BB962C8B-B14F-4D97-AF65-F5344CB8AC3E}">
        <p14:creationId xmlns:p14="http://schemas.microsoft.com/office/powerpoint/2010/main" val="4226199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60648"/>
            <a:ext cx="8534400" cy="758952"/>
          </a:xfrm>
        </p:spPr>
        <p:txBody>
          <a:bodyPr>
            <a:normAutofit/>
          </a:bodyPr>
          <a:lstStyle/>
          <a:p>
            <a:r>
              <a:rPr lang="fr-FR" dirty="0" smtClean="0"/>
              <a:t>Les « accords de méthode »</a:t>
            </a:r>
            <a:endParaRPr lang="fr-FR" dirty="0"/>
          </a:p>
        </p:txBody>
      </p:sp>
      <p:sp>
        <p:nvSpPr>
          <p:cNvPr id="3" name="Espace réservé du contenu 2"/>
          <p:cNvSpPr>
            <a:spLocks noGrp="1"/>
          </p:cNvSpPr>
          <p:nvPr>
            <p:ph sz="quarter" idx="1"/>
          </p:nvPr>
        </p:nvSpPr>
        <p:spPr>
          <a:xfrm>
            <a:off x="301752" y="1527048"/>
            <a:ext cx="8503920" cy="4782272"/>
          </a:xfrm>
        </p:spPr>
        <p:txBody>
          <a:bodyPr>
            <a:noAutofit/>
          </a:bodyPr>
          <a:lstStyle/>
          <a:p>
            <a:pPr marL="274320" lvl="1" indent="0">
              <a:buNone/>
            </a:pPr>
            <a:r>
              <a:rPr lang="fr-FR" sz="2000" b="1" dirty="0" smtClean="0"/>
              <a:t>Champ </a:t>
            </a:r>
            <a:r>
              <a:rPr lang="fr-FR" sz="2000" b="1" dirty="0"/>
              <a:t>de la négociation</a:t>
            </a:r>
            <a:r>
              <a:rPr lang="fr-FR" sz="2000" i="1" dirty="0"/>
              <a:t> </a:t>
            </a:r>
            <a:r>
              <a:rPr lang="fr-FR" sz="2000" dirty="0" smtClean="0"/>
              <a:t>: Un </a:t>
            </a:r>
            <a:r>
              <a:rPr lang="fr-FR" sz="2000" dirty="0"/>
              <a:t>accord </a:t>
            </a:r>
            <a:r>
              <a:rPr lang="fr-FR" sz="2000" dirty="0" smtClean="0"/>
              <a:t>« global  de méthode » </a:t>
            </a:r>
            <a:r>
              <a:rPr lang="fr-FR" sz="2000" dirty="0"/>
              <a:t>ou, en l’absence de </a:t>
            </a:r>
            <a:r>
              <a:rPr lang="fr-FR" sz="2000" dirty="0" smtClean="0"/>
              <a:t>DS, </a:t>
            </a:r>
            <a:r>
              <a:rPr lang="fr-FR" sz="2000" dirty="0"/>
              <a:t>un accord </a:t>
            </a:r>
            <a:r>
              <a:rPr lang="fr-FR" sz="2000" dirty="0" smtClean="0"/>
              <a:t>avec </a:t>
            </a:r>
            <a:r>
              <a:rPr lang="fr-FR" sz="2000" dirty="0"/>
              <a:t>le </a:t>
            </a:r>
            <a:r>
              <a:rPr lang="fr-FR" sz="2000" dirty="0" smtClean="0"/>
              <a:t>CSE (à la </a:t>
            </a:r>
            <a:r>
              <a:rPr lang="fr-FR" sz="2000" dirty="0"/>
              <a:t>majorité des </a:t>
            </a:r>
            <a:r>
              <a:rPr lang="fr-FR" sz="2000" dirty="0" smtClean="0"/>
              <a:t> titulaires) </a:t>
            </a:r>
            <a:r>
              <a:rPr lang="fr-FR" sz="2000" b="1" dirty="0" smtClean="0"/>
              <a:t> </a:t>
            </a:r>
            <a:r>
              <a:rPr lang="fr-FR" sz="2000" b="1" dirty="0"/>
              <a:t>peu</a:t>
            </a:r>
            <a:r>
              <a:rPr lang="fr-FR" sz="2000" dirty="0"/>
              <a:t>t définir : </a:t>
            </a:r>
          </a:p>
          <a:p>
            <a:pPr marL="0" indent="0" algn="ctr">
              <a:buNone/>
            </a:pPr>
            <a:r>
              <a:rPr lang="fr-FR" sz="2000" b="1" dirty="0" smtClean="0"/>
              <a:t>Pour </a:t>
            </a:r>
            <a:r>
              <a:rPr lang="fr-FR" sz="2000" b="1" dirty="0"/>
              <a:t>les consultations et informations  récurrentes:</a:t>
            </a:r>
          </a:p>
          <a:p>
            <a:pPr lvl="2"/>
            <a:r>
              <a:rPr lang="fr-FR" dirty="0" smtClean="0"/>
              <a:t>1</a:t>
            </a:r>
            <a:r>
              <a:rPr lang="fr-FR" dirty="0"/>
              <a:t>° Le contenu, la périodicité </a:t>
            </a:r>
            <a:r>
              <a:rPr lang="fr-FR" dirty="0" smtClean="0"/>
              <a:t>(au plus 3 ans) et </a:t>
            </a:r>
            <a:r>
              <a:rPr lang="fr-FR" dirty="0"/>
              <a:t>les modalités des consultations </a:t>
            </a:r>
            <a:r>
              <a:rPr lang="fr-FR" dirty="0" smtClean="0"/>
              <a:t>récurrentes, </a:t>
            </a:r>
            <a:r>
              <a:rPr lang="fr-FR" dirty="0"/>
              <a:t>la liste et le contenu des informations </a:t>
            </a:r>
            <a:r>
              <a:rPr lang="fr-FR" dirty="0" smtClean="0"/>
              <a:t>nécessaires  </a:t>
            </a:r>
            <a:endParaRPr lang="fr-FR" dirty="0"/>
          </a:p>
          <a:p>
            <a:pPr lvl="2"/>
            <a:r>
              <a:rPr lang="fr-FR" dirty="0" smtClean="0"/>
              <a:t>2</a:t>
            </a:r>
            <a:r>
              <a:rPr lang="fr-FR" dirty="0"/>
              <a:t>° Le nombre de réunions annuelles du comité </a:t>
            </a:r>
            <a:r>
              <a:rPr lang="fr-FR" dirty="0" smtClean="0"/>
              <a:t>(pas </a:t>
            </a:r>
            <a:r>
              <a:rPr lang="fr-FR" dirty="0"/>
              <a:t>inférieur à </a:t>
            </a:r>
            <a:r>
              <a:rPr lang="fr-FR" dirty="0" smtClean="0"/>
              <a:t>6)</a:t>
            </a:r>
            <a:r>
              <a:rPr lang="fr-FR" dirty="0"/>
              <a:t>  </a:t>
            </a:r>
          </a:p>
          <a:p>
            <a:pPr lvl="2"/>
            <a:r>
              <a:rPr lang="fr-FR" dirty="0" smtClean="0"/>
              <a:t>3</a:t>
            </a:r>
            <a:r>
              <a:rPr lang="fr-FR" dirty="0"/>
              <a:t>° Les niveaux auxquelles les consultations sont conduites et </a:t>
            </a:r>
            <a:r>
              <a:rPr lang="fr-FR" dirty="0" smtClean="0"/>
              <a:t>leur articulation</a:t>
            </a:r>
          </a:p>
          <a:p>
            <a:pPr lvl="2"/>
            <a:r>
              <a:rPr lang="fr-FR" dirty="0" smtClean="0"/>
              <a:t>L’organisation</a:t>
            </a:r>
            <a:r>
              <a:rPr lang="fr-FR" dirty="0"/>
              <a:t>, l’architecture et le contenu de la BDES et ses modalités de fonctionnement</a:t>
            </a:r>
          </a:p>
          <a:p>
            <a:pPr marL="0" lvl="1" indent="0">
              <a:buClr>
                <a:schemeClr val="accent1"/>
              </a:buClr>
              <a:buSzPct val="85000"/>
              <a:buNone/>
            </a:pPr>
            <a:r>
              <a:rPr lang="fr-FR" sz="2000" dirty="0"/>
              <a:t>A défaut d’accord global de méthode, le CSE est consulté chaque année selon les modalités prévues par les textes antérieurement en vigueur</a:t>
            </a:r>
          </a:p>
          <a:p>
            <a:pPr marL="0" indent="0">
              <a:buNone/>
            </a:pPr>
            <a:endParaRPr lang="fr-FR" sz="2000"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46</a:t>
            </a:fld>
            <a:endParaRPr lang="fr-FR"/>
          </a:p>
        </p:txBody>
      </p:sp>
    </p:spTree>
    <p:extLst>
      <p:ext uri="{BB962C8B-B14F-4D97-AF65-F5344CB8AC3E}">
        <p14:creationId xmlns:p14="http://schemas.microsoft.com/office/powerpoint/2010/main" val="194162470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 accords de méthode »</a:t>
            </a:r>
          </a:p>
        </p:txBody>
      </p:sp>
      <p:sp>
        <p:nvSpPr>
          <p:cNvPr id="3" name="Espace réservé du contenu 2"/>
          <p:cNvSpPr>
            <a:spLocks noGrp="1"/>
          </p:cNvSpPr>
          <p:nvPr>
            <p:ph sz="quarter" idx="1"/>
          </p:nvPr>
        </p:nvSpPr>
        <p:spPr/>
        <p:txBody>
          <a:bodyPr>
            <a:normAutofit/>
          </a:bodyPr>
          <a:lstStyle/>
          <a:p>
            <a:pPr marL="0" indent="0" algn="ctr">
              <a:buNone/>
            </a:pPr>
            <a:r>
              <a:rPr lang="fr-FR" sz="2400" b="1" dirty="0" smtClean="0"/>
              <a:t>Pour les consultation </a:t>
            </a:r>
            <a:r>
              <a:rPr lang="fr-FR" sz="2400" b="1" dirty="0"/>
              <a:t>ponctuelles</a:t>
            </a:r>
          </a:p>
          <a:p>
            <a:pPr marL="274320" lvl="1" indent="0">
              <a:buNone/>
            </a:pPr>
            <a:r>
              <a:rPr lang="fr-FR" sz="2400" dirty="0" smtClean="0"/>
              <a:t>Cet accord de méthode peut également définir </a:t>
            </a:r>
            <a:r>
              <a:rPr lang="fr-FR" sz="2400" dirty="0"/>
              <a:t>: </a:t>
            </a:r>
          </a:p>
          <a:p>
            <a:pPr marL="548640" lvl="2" indent="0">
              <a:buNone/>
            </a:pPr>
            <a:r>
              <a:rPr lang="fr-FR" sz="2400" dirty="0"/>
              <a:t> </a:t>
            </a:r>
          </a:p>
          <a:p>
            <a:pPr lvl="2"/>
            <a:r>
              <a:rPr lang="fr-FR" sz="2400" dirty="0" smtClean="0"/>
              <a:t>1</a:t>
            </a:r>
            <a:r>
              <a:rPr lang="fr-FR" sz="2400" dirty="0"/>
              <a:t>° Le contenu des consultations et informations ponctuelles du comité </a:t>
            </a:r>
            <a:r>
              <a:rPr lang="fr-FR" sz="2400" dirty="0" smtClean="0"/>
              <a:t> </a:t>
            </a:r>
            <a:endParaRPr lang="fr-FR" sz="2400" dirty="0"/>
          </a:p>
          <a:p>
            <a:pPr marL="594360" lvl="2" indent="0">
              <a:buNone/>
            </a:pPr>
            <a:r>
              <a:rPr lang="fr-FR" sz="2400" dirty="0"/>
              <a:t> </a:t>
            </a:r>
          </a:p>
          <a:p>
            <a:pPr lvl="2"/>
            <a:r>
              <a:rPr lang="fr-FR" sz="2400" dirty="0" smtClean="0"/>
              <a:t>2</a:t>
            </a:r>
            <a:r>
              <a:rPr lang="fr-FR" sz="2400" dirty="0"/>
              <a:t>° Les modalités de ces </a:t>
            </a:r>
            <a:r>
              <a:rPr lang="fr-FR" sz="2400" dirty="0" smtClean="0"/>
              <a:t>consultations, </a:t>
            </a:r>
            <a:r>
              <a:rPr lang="fr-FR" sz="2400" dirty="0"/>
              <a:t>notamment le nombre de </a:t>
            </a:r>
            <a:r>
              <a:rPr lang="fr-FR" sz="2400" dirty="0" smtClean="0"/>
              <a:t>réunions</a:t>
            </a:r>
          </a:p>
          <a:p>
            <a:pPr marL="594360" lvl="2" indent="0">
              <a:buNone/>
            </a:pPr>
            <a:r>
              <a:rPr lang="fr-FR" sz="2400" dirty="0"/>
              <a:t> </a:t>
            </a:r>
          </a:p>
          <a:p>
            <a:pPr lvl="2"/>
            <a:r>
              <a:rPr lang="fr-FR" sz="2400" dirty="0" smtClean="0"/>
              <a:t>3</a:t>
            </a:r>
            <a:r>
              <a:rPr lang="fr-FR" sz="2400" dirty="0"/>
              <a:t>° Les délais </a:t>
            </a:r>
            <a:r>
              <a:rPr lang="fr-FR" sz="2400" dirty="0" smtClean="0"/>
              <a:t>dans </a:t>
            </a:r>
            <a:r>
              <a:rPr lang="fr-FR" sz="2400" dirty="0"/>
              <a:t>lesquels les avis </a:t>
            </a:r>
            <a:r>
              <a:rPr lang="fr-FR" sz="2400" dirty="0" smtClean="0"/>
              <a:t>sont </a:t>
            </a:r>
            <a:r>
              <a:rPr lang="fr-FR" sz="2400" dirty="0"/>
              <a:t>rendus.</a:t>
            </a:r>
          </a:p>
          <a:p>
            <a:pPr lvl="1"/>
            <a:endParaRPr lang="fr-FR" sz="2300" dirty="0"/>
          </a:p>
          <a:p>
            <a:pPr lvl="1"/>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47</a:t>
            </a:fld>
            <a:endParaRPr lang="fr-FR"/>
          </a:p>
        </p:txBody>
      </p:sp>
    </p:spTree>
    <p:extLst>
      <p:ext uri="{BB962C8B-B14F-4D97-AF65-F5344CB8AC3E}">
        <p14:creationId xmlns:p14="http://schemas.microsoft.com/office/powerpoint/2010/main" val="406365066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Heures </a:t>
            </a:r>
            <a:r>
              <a:rPr lang="fr-FR" dirty="0"/>
              <a:t>de délégation</a:t>
            </a:r>
            <a:br>
              <a:rPr lang="fr-FR" dirty="0"/>
            </a:br>
            <a:r>
              <a:rPr lang="fr-FR" dirty="0"/>
              <a:t>(L. </a:t>
            </a:r>
            <a:r>
              <a:rPr lang="fr-FR" dirty="0" smtClean="0"/>
              <a:t>2315-7)</a:t>
            </a:r>
            <a:endParaRPr lang="fr-FR" dirty="0"/>
          </a:p>
        </p:txBody>
      </p:sp>
      <p:sp>
        <p:nvSpPr>
          <p:cNvPr id="3" name="Espace réservé du contenu 2"/>
          <p:cNvSpPr>
            <a:spLocks noGrp="1"/>
          </p:cNvSpPr>
          <p:nvPr>
            <p:ph sz="quarter" idx="1"/>
          </p:nvPr>
        </p:nvSpPr>
        <p:spPr/>
        <p:txBody>
          <a:bodyPr>
            <a:normAutofit/>
          </a:bodyPr>
          <a:lstStyle/>
          <a:p>
            <a:pPr marL="0" indent="0">
              <a:buNone/>
            </a:pPr>
            <a:r>
              <a:rPr lang="fr-FR" sz="2400" dirty="0" smtClean="0"/>
              <a:t>Leur nombre a été fixé </a:t>
            </a:r>
            <a:r>
              <a:rPr lang="fr-FR" sz="2400" dirty="0"/>
              <a:t>par </a:t>
            </a:r>
            <a:r>
              <a:rPr lang="fr-FR" sz="2400" dirty="0" smtClean="0"/>
              <a:t>décret </a:t>
            </a:r>
            <a:r>
              <a:rPr lang="fr-FR" sz="2400" dirty="0"/>
              <a:t>en fonction </a:t>
            </a:r>
            <a:r>
              <a:rPr lang="fr-FR" sz="2400" dirty="0" smtClean="0"/>
              <a:t>des </a:t>
            </a:r>
            <a:r>
              <a:rPr lang="fr-FR" sz="2400" dirty="0"/>
              <a:t>effectifs </a:t>
            </a:r>
            <a:r>
              <a:rPr lang="fr-FR" sz="2400" dirty="0" smtClean="0"/>
              <a:t>et </a:t>
            </a:r>
            <a:r>
              <a:rPr lang="fr-FR" sz="2400" dirty="0"/>
              <a:t>du </a:t>
            </a:r>
            <a:r>
              <a:rPr lang="fr-FR" sz="2400" dirty="0" smtClean="0"/>
              <a:t>nombre </a:t>
            </a:r>
            <a:r>
              <a:rPr lang="fr-FR" sz="2400" dirty="0"/>
              <a:t>de membres </a:t>
            </a:r>
            <a:r>
              <a:rPr lang="fr-FR" sz="2400" dirty="0" smtClean="0"/>
              <a:t>élus (au moins 10h </a:t>
            </a:r>
            <a:r>
              <a:rPr lang="fr-FR" sz="2400" dirty="0"/>
              <a:t>par mois dans les entreprises de moins de </a:t>
            </a:r>
            <a:r>
              <a:rPr lang="fr-FR" sz="2400" dirty="0" smtClean="0"/>
              <a:t>50 et 16h </a:t>
            </a:r>
            <a:r>
              <a:rPr lang="fr-FR" sz="2400" dirty="0"/>
              <a:t>dans les autres </a:t>
            </a:r>
            <a:r>
              <a:rPr lang="fr-FR" sz="2400" dirty="0" smtClean="0"/>
              <a:t>entreprises);</a:t>
            </a:r>
          </a:p>
          <a:p>
            <a:pPr marL="0" indent="0">
              <a:buNone/>
            </a:pPr>
            <a:r>
              <a:rPr lang="fr-FR" sz="2400" dirty="0" smtClean="0"/>
              <a:t>Possibilité de « </a:t>
            </a:r>
            <a:r>
              <a:rPr lang="fr-FR" sz="2400" dirty="0" err="1" smtClean="0"/>
              <a:t>démensualiser</a:t>
            </a:r>
            <a:r>
              <a:rPr lang="fr-FR" sz="2400" dirty="0" smtClean="0"/>
              <a:t> » et </a:t>
            </a:r>
            <a:r>
              <a:rPr lang="fr-FR" sz="2400" dirty="0"/>
              <a:t>de </a:t>
            </a:r>
            <a:r>
              <a:rPr lang="fr-FR" sz="2400" dirty="0" smtClean="0"/>
              <a:t>mutualiser les HD dans des conditions prévues par ce décret</a:t>
            </a:r>
          </a:p>
          <a:p>
            <a:pPr marL="0" indent="0">
              <a:buNone/>
            </a:pPr>
            <a:r>
              <a:rPr lang="fr-FR" sz="2400" dirty="0" smtClean="0"/>
              <a:t>Le temps passé « à la recherche de mesures préventives dans toute situation d’urgence ou de gravité... » n’est pas décompté du «quota »</a:t>
            </a:r>
          </a:p>
          <a:p>
            <a:pPr lvl="1"/>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48</a:t>
            </a:fld>
            <a:endParaRPr lang="fr-FR"/>
          </a:p>
        </p:txBody>
      </p:sp>
    </p:spTree>
    <p:extLst>
      <p:ext uri="{BB962C8B-B14F-4D97-AF65-F5344CB8AC3E}">
        <p14:creationId xmlns:p14="http://schemas.microsoft.com/office/powerpoint/2010/main" val="315506974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750424" cy="936104"/>
          </a:xfrm>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sz="3100" dirty="0" smtClean="0"/>
              <a:t>Budgets du CSE</a:t>
            </a:r>
            <a:r>
              <a:rPr lang="fr-FR" sz="2700" dirty="0" smtClean="0"/>
              <a:t/>
            </a:r>
            <a:br>
              <a:rPr lang="fr-FR" sz="2700" dirty="0" smtClean="0"/>
            </a:br>
            <a:endParaRPr lang="fr-FR" sz="2700" dirty="0"/>
          </a:p>
        </p:txBody>
      </p:sp>
      <p:sp>
        <p:nvSpPr>
          <p:cNvPr id="3" name="Espace réservé du contenu 2"/>
          <p:cNvSpPr>
            <a:spLocks noGrp="1"/>
          </p:cNvSpPr>
          <p:nvPr>
            <p:ph sz="quarter" idx="1"/>
          </p:nvPr>
        </p:nvSpPr>
        <p:spPr/>
        <p:txBody>
          <a:bodyPr>
            <a:normAutofit/>
          </a:bodyPr>
          <a:lstStyle/>
          <a:p>
            <a:r>
              <a:rPr lang="fr-FR" dirty="0" smtClean="0"/>
              <a:t>Budget Activités Sociales et Culturelles:</a:t>
            </a:r>
          </a:p>
          <a:p>
            <a:pPr lvl="1"/>
            <a:r>
              <a:rPr lang="fr-FR" dirty="0" smtClean="0"/>
              <a:t>Fixé par accord</a:t>
            </a:r>
          </a:p>
          <a:p>
            <a:pPr lvl="1"/>
            <a:r>
              <a:rPr lang="fr-FR" dirty="0" smtClean="0"/>
              <a:t>À défaut le % par rapport à la masse salariale doit rester identique</a:t>
            </a:r>
          </a:p>
          <a:p>
            <a:r>
              <a:rPr lang="fr-FR" dirty="0" smtClean="0"/>
              <a:t>Budget de fonctionnement</a:t>
            </a:r>
          </a:p>
          <a:p>
            <a:pPr lvl="1"/>
            <a:r>
              <a:rPr lang="fr-FR" dirty="0" smtClean="0"/>
              <a:t>Sans changement</a:t>
            </a:r>
          </a:p>
          <a:p>
            <a:pPr lvl="1"/>
            <a:endParaRPr lang="fr-FR" dirty="0"/>
          </a:p>
          <a:p>
            <a:pPr marL="274320" lvl="1" indent="0">
              <a:buNone/>
            </a:pPr>
            <a:r>
              <a:rPr lang="fr-FR" dirty="0" smtClean="0"/>
              <a:t>NB: la participation et l’intéressement ne rentrent pas dans la masse salariale «  de référence »</a:t>
            </a:r>
            <a:endParaRPr lang="fr-FR" dirty="0"/>
          </a:p>
        </p:txBody>
      </p:sp>
      <p:sp>
        <p:nvSpPr>
          <p:cNvPr id="5" name="Espace réservé du numéro de diapositive 4"/>
          <p:cNvSpPr>
            <a:spLocks noGrp="1"/>
          </p:cNvSpPr>
          <p:nvPr>
            <p:ph type="sldNum" sz="quarter" idx="12"/>
          </p:nvPr>
        </p:nvSpPr>
        <p:spPr/>
        <p:txBody>
          <a:bodyPr/>
          <a:lstStyle/>
          <a:p>
            <a:r>
              <a:rPr lang="fr-FR" dirty="0" smtClean="0"/>
              <a:t>s</a:t>
            </a:r>
            <a:fld id="{8947E55B-19DE-40BB-BEA9-1C3CBE182288}" type="slidenum">
              <a:rPr lang="fr-FR" smtClean="0"/>
              <a:t>49</a:t>
            </a:fld>
            <a:endParaRPr lang="fr-FR" dirty="0"/>
          </a:p>
        </p:txBody>
      </p:sp>
    </p:spTree>
    <p:extLst>
      <p:ext uri="{BB962C8B-B14F-4D97-AF65-F5344CB8AC3E}">
        <p14:creationId xmlns:p14="http://schemas.microsoft.com/office/powerpoint/2010/main" val="3325403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plan de la présentation</a:t>
            </a:r>
            <a:endParaRPr lang="fr-FR" dirty="0"/>
          </a:p>
        </p:txBody>
      </p:sp>
      <p:sp>
        <p:nvSpPr>
          <p:cNvPr id="3" name="Espace réservé du contenu 2"/>
          <p:cNvSpPr>
            <a:spLocks noGrp="1"/>
          </p:cNvSpPr>
          <p:nvPr>
            <p:ph idx="1"/>
          </p:nvPr>
        </p:nvSpPr>
        <p:spPr>
          <a:xfrm>
            <a:off x="457200" y="1600201"/>
            <a:ext cx="8229600" cy="3412976"/>
          </a:xfrm>
        </p:spPr>
        <p:txBody>
          <a:bodyPr>
            <a:normAutofit lnSpcReduction="10000"/>
          </a:bodyPr>
          <a:lstStyle/>
          <a:p>
            <a:pPr marL="0" indent="0">
              <a:buNone/>
            </a:pPr>
            <a:r>
              <a:rPr lang="fr-FR" dirty="0"/>
              <a:t>Le point relatif à l’actualité autour des ordonnances se centre sur les questions qui concernent en propre la CRT, </a:t>
            </a:r>
            <a:r>
              <a:rPr lang="fr-FR" dirty="0" smtClean="0"/>
              <a:t>notamment </a:t>
            </a:r>
            <a:r>
              <a:rPr lang="fr-FR" dirty="0"/>
              <a:t>les aspects relatifs au renforcement du dialogue social au sein des </a:t>
            </a:r>
            <a:r>
              <a:rPr lang="fr-FR" dirty="0" smtClean="0"/>
              <a:t>entreprises.</a:t>
            </a:r>
            <a:endParaRPr lang="fr-FR" dirty="0" smtClean="0"/>
          </a:p>
          <a:p>
            <a:pPr marL="0" indent="0">
              <a:buNone/>
            </a:pPr>
            <a:endParaRPr lang="fr-FR" dirty="0"/>
          </a:p>
          <a:p>
            <a:r>
              <a:rPr lang="fr-FR" dirty="0" smtClean="0"/>
              <a:t>I- La </a:t>
            </a:r>
            <a:r>
              <a:rPr lang="fr-FR" dirty="0" smtClean="0"/>
              <a:t>négociation collective</a:t>
            </a:r>
          </a:p>
          <a:p>
            <a:r>
              <a:rPr lang="fr-FR" dirty="0" smtClean="0"/>
              <a:t>II-Le Comité Social et Economique</a:t>
            </a:r>
          </a:p>
          <a:p>
            <a:pPr marL="0" indent="0">
              <a:buNone/>
            </a:pPr>
            <a:endParaRPr lang="fr-FR" dirty="0"/>
          </a:p>
        </p:txBody>
      </p:sp>
      <p:sp>
        <p:nvSpPr>
          <p:cNvPr id="10" name="ZoneTexte 9"/>
          <p:cNvSpPr txBox="1"/>
          <p:nvPr/>
        </p:nvSpPr>
        <p:spPr>
          <a:xfrm>
            <a:off x="5508104" y="5733256"/>
            <a:ext cx="3384376" cy="646331"/>
          </a:xfrm>
          <a:prstGeom prst="rect">
            <a:avLst/>
          </a:prstGeom>
          <a:noFill/>
        </p:spPr>
        <p:txBody>
          <a:bodyPr wrap="square" rtlCol="0">
            <a:spAutoFit/>
          </a:bodyPr>
          <a:lstStyle/>
          <a:p>
            <a:pPr algn="ctr"/>
            <a:r>
              <a:rPr lang="fr-FR" dirty="0" smtClean="0"/>
              <a:t>Présentation des ordonnances </a:t>
            </a:r>
          </a:p>
          <a:p>
            <a:pPr algn="ctr"/>
            <a:r>
              <a:rPr lang="fr-FR" dirty="0"/>
              <a:t>d</a:t>
            </a:r>
            <a:r>
              <a:rPr lang="fr-FR" dirty="0" smtClean="0"/>
              <a:t>u 22 septembre 2017</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a:t>
            </a:fld>
            <a:endParaRPr lang="fr-FR"/>
          </a:p>
        </p:txBody>
      </p:sp>
    </p:spTree>
    <p:extLst>
      <p:ext uri="{BB962C8B-B14F-4D97-AF65-F5344CB8AC3E}">
        <p14:creationId xmlns:p14="http://schemas.microsoft.com/office/powerpoint/2010/main" val="12012478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Formations</a:t>
            </a:r>
            <a:br>
              <a:rPr lang="fr-FR" dirty="0" smtClean="0"/>
            </a:br>
            <a:r>
              <a:rPr lang="fr-FR" dirty="0" smtClean="0"/>
              <a:t>(</a:t>
            </a:r>
            <a:r>
              <a:rPr lang="fr-FR" dirty="0"/>
              <a:t>L. 2315-17 et 40)</a:t>
            </a:r>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50</a:t>
            </a:fld>
            <a:endParaRPr lang="fr-FR"/>
          </a:p>
        </p:txBody>
      </p:sp>
      <p:sp>
        <p:nvSpPr>
          <p:cNvPr id="4" name="Espace réservé du contenu 3"/>
          <p:cNvSpPr>
            <a:spLocks noGrp="1"/>
          </p:cNvSpPr>
          <p:nvPr>
            <p:ph sz="quarter" idx="1"/>
          </p:nvPr>
        </p:nvSpPr>
        <p:spPr/>
        <p:txBody>
          <a:bodyPr>
            <a:normAutofit fontScale="92500"/>
          </a:bodyPr>
          <a:lstStyle/>
          <a:p>
            <a:r>
              <a:rPr lang="fr-FR" dirty="0">
                <a:solidFill>
                  <a:schemeClr val="tx1"/>
                </a:solidFill>
              </a:rPr>
              <a:t>Elles sont renouvelées lorsque les représentants ont exercé leur mandat pendant 4 ans, consécutifs ou non</a:t>
            </a:r>
          </a:p>
          <a:p>
            <a:r>
              <a:rPr lang="fr-FR" dirty="0">
                <a:solidFill>
                  <a:schemeClr val="tx1"/>
                </a:solidFill>
              </a:rPr>
              <a:t>Dans les entreprises d'au moins cinquante salariés, les membres titulaires du comité social et économique élus pour la première fois bénéficient en outre d’une formation économique d'une durée maximale de cinq jours (financée par le budget du CSE)</a:t>
            </a:r>
          </a:p>
          <a:p>
            <a:pPr marL="274320" lvl="1">
              <a:buClr>
                <a:schemeClr val="accent1"/>
              </a:buClr>
              <a:buSzPct val="85000"/>
              <a:buFont typeface="Wingdings 2"/>
              <a:buChar char=""/>
            </a:pPr>
            <a:r>
              <a:rPr lang="fr-FR" dirty="0">
                <a:solidFill>
                  <a:schemeClr val="tx1"/>
                </a:solidFill>
              </a:rPr>
              <a:t>Tous les membres du CSE (et pas uniquement ceux de la commission SSCT) bénéficient d’une formation SSCT (5 jours dans les entreprises d'au moins 300 salariés, 3 jours dans les moins de 300)</a:t>
            </a:r>
          </a:p>
          <a:p>
            <a:endParaRPr lang="fr-FR" dirty="0"/>
          </a:p>
        </p:txBody>
      </p:sp>
    </p:spTree>
    <p:extLst>
      <p:ext uri="{BB962C8B-B14F-4D97-AF65-F5344CB8AC3E}">
        <p14:creationId xmlns:p14="http://schemas.microsoft.com/office/powerpoint/2010/main" val="422466810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620688"/>
            <a:ext cx="8534400" cy="758952"/>
          </a:xfrm>
        </p:spPr>
        <p:txBody>
          <a:bodyPr>
            <a:normAutofit fontScale="90000"/>
          </a:bodyPr>
          <a:lstStyle/>
          <a:p>
            <a:r>
              <a:rPr lang="fr-FR" dirty="0" smtClean="0"/>
              <a:t/>
            </a:r>
            <a:br>
              <a:rPr lang="fr-FR" dirty="0" smtClean="0"/>
            </a:br>
            <a:r>
              <a:rPr lang="fr-FR" dirty="0"/>
              <a:t/>
            </a:r>
            <a:br>
              <a:rPr lang="fr-FR" dirty="0"/>
            </a:br>
            <a:r>
              <a:rPr lang="fr-FR" dirty="0" smtClean="0"/>
              <a:t>Réunions</a:t>
            </a:r>
            <a:br>
              <a:rPr lang="fr-FR" dirty="0" smtClean="0"/>
            </a:br>
            <a:r>
              <a:rPr lang="fr-FR" sz="2700" dirty="0" smtClean="0"/>
              <a:t>(L. 2315-27)</a:t>
            </a:r>
            <a:br>
              <a:rPr lang="fr-FR" sz="2700" dirty="0" smtClean="0"/>
            </a:br>
            <a:endParaRPr lang="fr-FR" sz="2700" dirty="0"/>
          </a:p>
        </p:txBody>
      </p:sp>
      <p:sp>
        <p:nvSpPr>
          <p:cNvPr id="3" name="Espace réservé du contenu 2"/>
          <p:cNvSpPr>
            <a:spLocks noGrp="1"/>
          </p:cNvSpPr>
          <p:nvPr>
            <p:ph sz="quarter" idx="1"/>
          </p:nvPr>
        </p:nvSpPr>
        <p:spPr/>
        <p:txBody>
          <a:bodyPr>
            <a:normAutofit/>
          </a:bodyPr>
          <a:lstStyle/>
          <a:p>
            <a:r>
              <a:rPr lang="fr-FR" sz="2800" dirty="0"/>
              <a:t>entreprises de </a:t>
            </a:r>
            <a:r>
              <a:rPr lang="fr-FR" sz="2800" dirty="0" smtClean="0"/>
              <a:t>moins 50: =  fonctionnement ex DP</a:t>
            </a:r>
          </a:p>
          <a:p>
            <a:r>
              <a:rPr lang="fr-FR" sz="2800" dirty="0" smtClean="0"/>
              <a:t>entreprises de 50 et plus:</a:t>
            </a:r>
          </a:p>
          <a:p>
            <a:pPr lvl="1"/>
            <a:r>
              <a:rPr lang="fr-FR" sz="2400" dirty="0" smtClean="0">
                <a:solidFill>
                  <a:schemeClr val="tx1"/>
                </a:solidFill>
              </a:rPr>
              <a:t>Par accord: au moins 6 réunions par an</a:t>
            </a:r>
          </a:p>
          <a:p>
            <a:pPr lvl="1"/>
            <a:r>
              <a:rPr lang="fr-FR" sz="2400" dirty="0" smtClean="0">
                <a:solidFill>
                  <a:schemeClr val="tx1"/>
                </a:solidFill>
              </a:rPr>
              <a:t>À défaut d’accord:</a:t>
            </a:r>
          </a:p>
          <a:p>
            <a:pPr lvl="2"/>
            <a:r>
              <a:rPr lang="fr-FR" sz="2400" dirty="0" smtClean="0"/>
              <a:t>Réunions tous les deux mois: de 50 à 299</a:t>
            </a:r>
          </a:p>
          <a:p>
            <a:pPr lvl="2"/>
            <a:r>
              <a:rPr lang="fr-FR" sz="2400" dirty="0" smtClean="0">
                <a:solidFill>
                  <a:schemeClr val="tx1"/>
                </a:solidFill>
              </a:rPr>
              <a:t>Réunions tous les mois: à partir de 300</a:t>
            </a:r>
            <a:endParaRPr lang="fr-FR" sz="2400" dirty="0">
              <a:solidFill>
                <a:schemeClr val="tx1"/>
              </a:solidFill>
            </a:endParaRPr>
          </a:p>
          <a:p>
            <a:r>
              <a:rPr lang="fr-FR" sz="2800" dirty="0" smtClean="0">
                <a:solidFill>
                  <a:schemeClr val="tx1"/>
                </a:solidFill>
              </a:rPr>
              <a:t>Les </a:t>
            </a:r>
            <a:r>
              <a:rPr lang="fr-FR" sz="2800" dirty="0">
                <a:solidFill>
                  <a:schemeClr val="tx1"/>
                </a:solidFill>
              </a:rPr>
              <a:t>suppléants ne participent aux réunions qu’en l’absence des titulaires</a:t>
            </a:r>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51</a:t>
            </a:fld>
            <a:endParaRPr lang="fr-FR"/>
          </a:p>
        </p:txBody>
      </p:sp>
    </p:spTree>
    <p:extLst>
      <p:ext uri="{BB962C8B-B14F-4D97-AF65-F5344CB8AC3E}">
        <p14:creationId xmlns:p14="http://schemas.microsoft.com/office/powerpoint/2010/main" val="27714931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88640"/>
            <a:ext cx="8750424" cy="1440160"/>
          </a:xfrm>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sz="2400" dirty="0" smtClean="0"/>
              <a:t>Réunions abordant les sujets</a:t>
            </a:r>
            <a:br>
              <a:rPr lang="fr-FR" sz="2400" dirty="0" smtClean="0"/>
            </a:br>
            <a:r>
              <a:rPr lang="fr-FR" sz="2400" dirty="0" smtClean="0"/>
              <a:t>Santé-Sécurité </a:t>
            </a:r>
            <a:r>
              <a:rPr lang="fr-FR" sz="2400" dirty="0"/>
              <a:t>et Conditions de Travail</a:t>
            </a:r>
            <a:br>
              <a:rPr lang="fr-FR" sz="2400" dirty="0"/>
            </a:br>
            <a:r>
              <a:rPr lang="fr-FR" sz="2700" dirty="0" smtClean="0"/>
              <a:t/>
            </a:r>
            <a:br>
              <a:rPr lang="fr-FR" sz="2700" dirty="0" smtClean="0"/>
            </a:br>
            <a:endParaRPr lang="fr-FR" sz="2700" dirty="0"/>
          </a:p>
        </p:txBody>
      </p:sp>
      <p:sp>
        <p:nvSpPr>
          <p:cNvPr id="3" name="Espace réservé du contenu 2"/>
          <p:cNvSpPr>
            <a:spLocks noGrp="1"/>
          </p:cNvSpPr>
          <p:nvPr>
            <p:ph sz="quarter" idx="1"/>
          </p:nvPr>
        </p:nvSpPr>
        <p:spPr/>
        <p:txBody>
          <a:bodyPr>
            <a:normAutofit/>
          </a:bodyPr>
          <a:lstStyle/>
          <a:p>
            <a:r>
              <a:rPr lang="fr-FR" dirty="0" smtClean="0"/>
              <a:t>entreprises de 50 et plus:</a:t>
            </a:r>
          </a:p>
          <a:p>
            <a:pPr lvl="1"/>
            <a:r>
              <a:rPr lang="fr-FR" dirty="0">
                <a:solidFill>
                  <a:schemeClr val="tx1"/>
                </a:solidFill>
              </a:rPr>
              <a:t>Au moins </a:t>
            </a:r>
            <a:r>
              <a:rPr lang="fr-FR" dirty="0" smtClean="0">
                <a:solidFill>
                  <a:schemeClr val="tx1"/>
                </a:solidFill>
              </a:rPr>
              <a:t>4 réunions par an en </a:t>
            </a:r>
            <a:r>
              <a:rPr lang="fr-FR" dirty="0">
                <a:solidFill>
                  <a:schemeClr val="tx1"/>
                </a:solidFill>
              </a:rPr>
              <a:t>tout ou partie sur les </a:t>
            </a:r>
            <a:r>
              <a:rPr lang="fr-FR" dirty="0" smtClean="0">
                <a:solidFill>
                  <a:schemeClr val="tx1"/>
                </a:solidFill>
              </a:rPr>
              <a:t>questions SSCT (plus </a:t>
            </a:r>
            <a:r>
              <a:rPr lang="fr-FR" dirty="0">
                <a:solidFill>
                  <a:schemeClr val="tx1"/>
                </a:solidFill>
              </a:rPr>
              <a:t>fréquemment en cas de besoin, notamment dans les </a:t>
            </a:r>
            <a:r>
              <a:rPr lang="fr-FR" dirty="0" smtClean="0">
                <a:solidFill>
                  <a:schemeClr val="tx1"/>
                </a:solidFill>
              </a:rPr>
              <a:t>branches </a:t>
            </a:r>
            <a:r>
              <a:rPr lang="fr-FR" dirty="0">
                <a:solidFill>
                  <a:schemeClr val="tx1"/>
                </a:solidFill>
              </a:rPr>
              <a:t>présentant des risques </a:t>
            </a:r>
            <a:r>
              <a:rPr lang="fr-FR" dirty="0" smtClean="0">
                <a:solidFill>
                  <a:schemeClr val="tx1"/>
                </a:solidFill>
              </a:rPr>
              <a:t>particuliers). </a:t>
            </a:r>
          </a:p>
          <a:p>
            <a:pPr lvl="1"/>
            <a:r>
              <a:rPr lang="fr-FR" dirty="0" smtClean="0">
                <a:solidFill>
                  <a:schemeClr val="tx1"/>
                </a:solidFill>
              </a:rPr>
              <a:t>En outre, réunions ponctuelles: </a:t>
            </a:r>
            <a:endParaRPr lang="fr-FR" dirty="0">
              <a:solidFill>
                <a:schemeClr val="tx1"/>
              </a:solidFill>
            </a:endParaRPr>
          </a:p>
          <a:p>
            <a:pPr lvl="2"/>
            <a:r>
              <a:rPr lang="fr-FR" dirty="0" smtClean="0"/>
              <a:t>suite à </a:t>
            </a:r>
            <a:r>
              <a:rPr lang="fr-FR" dirty="0"/>
              <a:t>accident ayant </a:t>
            </a:r>
            <a:r>
              <a:rPr lang="fr-FR" dirty="0" smtClean="0"/>
              <a:t>ou </a:t>
            </a:r>
            <a:r>
              <a:rPr lang="fr-FR" dirty="0"/>
              <a:t>ayant pu entraîner des conséquences </a:t>
            </a:r>
            <a:r>
              <a:rPr lang="fr-FR" dirty="0" smtClean="0"/>
              <a:t>graves</a:t>
            </a:r>
            <a:endParaRPr lang="fr-FR" dirty="0"/>
          </a:p>
          <a:p>
            <a:pPr lvl="2"/>
            <a:r>
              <a:rPr lang="fr-FR" dirty="0" smtClean="0"/>
              <a:t>en </a:t>
            </a:r>
            <a:r>
              <a:rPr lang="fr-FR" dirty="0"/>
              <a:t>cas d'événement grave lié à l'activité de l'entreprise, ayant </a:t>
            </a:r>
            <a:r>
              <a:rPr lang="fr-FR" dirty="0" smtClean="0"/>
              <a:t>ou </a:t>
            </a:r>
            <a:r>
              <a:rPr lang="fr-FR" dirty="0"/>
              <a:t>ayant pu porter atteinte à la santé publique ou à </a:t>
            </a:r>
            <a:r>
              <a:rPr lang="fr-FR" dirty="0" smtClean="0"/>
              <a:t>l'environnement</a:t>
            </a:r>
          </a:p>
          <a:p>
            <a:pPr lvl="2"/>
            <a:r>
              <a:rPr lang="fr-FR" dirty="0" smtClean="0"/>
              <a:t>à la </a:t>
            </a:r>
            <a:r>
              <a:rPr lang="fr-FR" dirty="0"/>
              <a:t>demande motivée de </a:t>
            </a:r>
            <a:r>
              <a:rPr lang="fr-FR" dirty="0" smtClean="0"/>
              <a:t>2 </a:t>
            </a:r>
            <a:r>
              <a:rPr lang="fr-FR" dirty="0"/>
              <a:t>représentants du </a:t>
            </a:r>
            <a:r>
              <a:rPr lang="fr-FR" dirty="0" smtClean="0"/>
              <a:t>personnel</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52</a:t>
            </a:fld>
            <a:endParaRPr lang="fr-FR"/>
          </a:p>
        </p:txBody>
      </p:sp>
    </p:spTree>
    <p:extLst>
      <p:ext uri="{BB962C8B-B14F-4D97-AF65-F5344CB8AC3E}">
        <p14:creationId xmlns:p14="http://schemas.microsoft.com/office/powerpoint/2010/main" val="128267032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04664"/>
            <a:ext cx="8534400" cy="758952"/>
          </a:xfrm>
        </p:spPr>
        <p:txBody>
          <a:bodyPr>
            <a:normAutofit fontScale="90000"/>
          </a:bodyPr>
          <a:lstStyle/>
          <a:p>
            <a:r>
              <a:rPr lang="fr-FR" sz="3600" dirty="0"/>
              <a:t>Réunions abordant les sujets</a:t>
            </a:r>
            <a:br>
              <a:rPr lang="fr-FR" sz="3600" dirty="0"/>
            </a:br>
            <a:r>
              <a:rPr lang="fr-FR" sz="3600" dirty="0"/>
              <a:t>Santé-Sécurité et Conditions de Travail</a:t>
            </a:r>
            <a:endParaRPr lang="fr-FR" sz="2700" dirty="0"/>
          </a:p>
        </p:txBody>
      </p:sp>
      <p:sp>
        <p:nvSpPr>
          <p:cNvPr id="3" name="Espace réservé du contenu 2"/>
          <p:cNvSpPr>
            <a:spLocks noGrp="1"/>
          </p:cNvSpPr>
          <p:nvPr>
            <p:ph sz="quarter" idx="1"/>
          </p:nvPr>
        </p:nvSpPr>
        <p:spPr/>
        <p:txBody>
          <a:bodyPr>
            <a:normAutofit fontScale="77500" lnSpcReduction="20000"/>
          </a:bodyPr>
          <a:lstStyle/>
          <a:p>
            <a:r>
              <a:rPr lang="fr-FR" dirty="0" smtClean="0"/>
              <a:t>Avec </a:t>
            </a:r>
            <a:r>
              <a:rPr lang="fr-FR" dirty="0"/>
              <a:t>voix </a:t>
            </a:r>
            <a:r>
              <a:rPr lang="fr-FR" dirty="0" smtClean="0"/>
              <a:t>consultative  :</a:t>
            </a:r>
          </a:p>
          <a:p>
            <a:pPr lvl="2"/>
            <a:r>
              <a:rPr lang="fr-FR" sz="2300" dirty="0"/>
              <a:t>Le médecin du travail (délégation possible à un membre de l’équipe pluridisciplinaire du SST)</a:t>
            </a:r>
          </a:p>
          <a:p>
            <a:pPr lvl="2"/>
            <a:r>
              <a:rPr lang="fr-FR" sz="2300" dirty="0"/>
              <a:t>Le responsable interne du service SSCT ou l'agent chargé de la sécurité et CT dans l’entreprise</a:t>
            </a:r>
          </a:p>
          <a:p>
            <a:pPr lvl="1"/>
            <a:r>
              <a:rPr lang="fr-FR" sz="2300" dirty="0" smtClean="0">
                <a:solidFill>
                  <a:schemeClr val="tx1"/>
                </a:solidFill>
              </a:rPr>
              <a:t>aux 4 réunions consacrées obligatoirement en tout ou partie à la SSCT (et sur </a:t>
            </a:r>
            <a:r>
              <a:rPr lang="fr-FR" sz="2300" b="1" dirty="0" smtClean="0">
                <a:solidFill>
                  <a:schemeClr val="tx1"/>
                </a:solidFill>
              </a:rPr>
              <a:t>les seuls </a:t>
            </a:r>
            <a:r>
              <a:rPr lang="fr-FR" sz="2300" b="1" dirty="0">
                <a:solidFill>
                  <a:schemeClr val="tx1"/>
                </a:solidFill>
              </a:rPr>
              <a:t>points de </a:t>
            </a:r>
            <a:r>
              <a:rPr lang="fr-FR" sz="2300" b="1" dirty="0" smtClean="0">
                <a:solidFill>
                  <a:schemeClr val="tx1"/>
                </a:solidFill>
              </a:rPr>
              <a:t>l’OJ relatifs à ces sujets</a:t>
            </a:r>
            <a:r>
              <a:rPr lang="fr-FR" sz="2300" dirty="0" smtClean="0">
                <a:solidFill>
                  <a:schemeClr val="tx1"/>
                </a:solidFill>
              </a:rPr>
              <a:t>), </a:t>
            </a:r>
          </a:p>
          <a:p>
            <a:pPr lvl="1"/>
            <a:r>
              <a:rPr lang="fr-FR" sz="2300" dirty="0" smtClean="0">
                <a:solidFill>
                  <a:schemeClr val="tx1"/>
                </a:solidFill>
              </a:rPr>
              <a:t>aux réunion suite à AT ou évènement grave</a:t>
            </a:r>
          </a:p>
          <a:p>
            <a:pPr lvl="1"/>
            <a:r>
              <a:rPr lang="fr-FR" sz="2300" dirty="0" smtClean="0">
                <a:solidFill>
                  <a:schemeClr val="tx1"/>
                </a:solidFill>
              </a:rPr>
              <a:t>aux </a:t>
            </a:r>
            <a:r>
              <a:rPr lang="fr-FR" sz="2300" dirty="0">
                <a:solidFill>
                  <a:schemeClr val="tx1"/>
                </a:solidFill>
              </a:rPr>
              <a:t>réunions de la commission </a:t>
            </a:r>
            <a:r>
              <a:rPr lang="fr-FR" sz="2300" dirty="0" smtClean="0">
                <a:solidFill>
                  <a:schemeClr val="tx1"/>
                </a:solidFill>
              </a:rPr>
              <a:t>SSCT:</a:t>
            </a:r>
            <a:endParaRPr lang="fr-FR" sz="2300" dirty="0">
              <a:solidFill>
                <a:schemeClr val="tx1"/>
              </a:solidFill>
            </a:endParaRPr>
          </a:p>
          <a:p>
            <a:endParaRPr lang="fr-FR" dirty="0" smtClean="0"/>
          </a:p>
          <a:p>
            <a:r>
              <a:rPr lang="fr-FR" dirty="0" smtClean="0"/>
              <a:t>L‘inspecteur du travail et </a:t>
            </a:r>
            <a:r>
              <a:rPr lang="fr-FR" dirty="0"/>
              <a:t>les agents </a:t>
            </a:r>
            <a:r>
              <a:rPr lang="fr-FR" dirty="0" smtClean="0"/>
              <a:t>de prévention Carsat (ou MSA)  et OPPBTP </a:t>
            </a:r>
            <a:r>
              <a:rPr lang="fr-FR" dirty="0"/>
              <a:t>sont </a:t>
            </a:r>
            <a:r>
              <a:rPr lang="fr-FR" b="1" dirty="0"/>
              <a:t>invités</a:t>
            </a:r>
            <a:r>
              <a:rPr lang="fr-FR" dirty="0"/>
              <a:t> </a:t>
            </a:r>
            <a:r>
              <a:rPr lang="fr-FR" dirty="0" smtClean="0"/>
              <a:t>:</a:t>
            </a:r>
            <a:endParaRPr lang="fr-FR" dirty="0"/>
          </a:p>
          <a:p>
            <a:pPr lvl="1"/>
            <a:r>
              <a:rPr lang="fr-FR" sz="2300" dirty="0" smtClean="0">
                <a:solidFill>
                  <a:schemeClr val="tx1"/>
                </a:solidFill>
              </a:rPr>
              <a:t>Aux </a:t>
            </a:r>
            <a:r>
              <a:rPr lang="fr-FR" sz="2300" dirty="0">
                <a:solidFill>
                  <a:schemeClr val="tx1"/>
                </a:solidFill>
              </a:rPr>
              <a:t>réunions </a:t>
            </a:r>
            <a:r>
              <a:rPr lang="fr-FR" sz="2300" dirty="0" smtClean="0">
                <a:solidFill>
                  <a:schemeClr val="tx1"/>
                </a:solidFill>
              </a:rPr>
              <a:t>des </a:t>
            </a:r>
            <a:r>
              <a:rPr lang="fr-FR" sz="2300" b="1" dirty="0">
                <a:solidFill>
                  <a:schemeClr val="tx1"/>
                </a:solidFill>
              </a:rPr>
              <a:t>commissions</a:t>
            </a:r>
            <a:r>
              <a:rPr lang="fr-FR" sz="2300" dirty="0">
                <a:solidFill>
                  <a:schemeClr val="tx1"/>
                </a:solidFill>
              </a:rPr>
              <a:t> </a:t>
            </a:r>
            <a:r>
              <a:rPr lang="fr-FR" sz="2300" dirty="0" smtClean="0">
                <a:solidFill>
                  <a:schemeClr val="tx1"/>
                </a:solidFill>
              </a:rPr>
              <a:t>SSCT</a:t>
            </a:r>
            <a:endParaRPr lang="fr-FR" sz="2300" dirty="0">
              <a:solidFill>
                <a:schemeClr val="tx1"/>
              </a:solidFill>
            </a:endParaRPr>
          </a:p>
          <a:p>
            <a:pPr lvl="1"/>
            <a:r>
              <a:rPr lang="fr-FR" sz="2300" b="1" dirty="0" smtClean="0">
                <a:solidFill>
                  <a:schemeClr val="tx1"/>
                </a:solidFill>
              </a:rPr>
              <a:t>A </a:t>
            </a:r>
            <a:r>
              <a:rPr lang="fr-FR" sz="2300" b="1" dirty="0">
                <a:solidFill>
                  <a:schemeClr val="tx1"/>
                </a:solidFill>
              </a:rPr>
              <a:t>l’initiative de l’employeur </a:t>
            </a:r>
            <a:r>
              <a:rPr lang="fr-FR" sz="2300" dirty="0">
                <a:solidFill>
                  <a:schemeClr val="tx1"/>
                </a:solidFill>
              </a:rPr>
              <a:t>ou </a:t>
            </a:r>
            <a:r>
              <a:rPr lang="fr-FR" sz="2300" b="1" dirty="0">
                <a:solidFill>
                  <a:schemeClr val="tx1"/>
                </a:solidFill>
              </a:rPr>
              <a:t>à la demande de la majorité de la délégation </a:t>
            </a:r>
            <a:r>
              <a:rPr lang="fr-FR" sz="2300" dirty="0">
                <a:solidFill>
                  <a:schemeClr val="tx1"/>
                </a:solidFill>
              </a:rPr>
              <a:t>du personnel du </a:t>
            </a:r>
            <a:r>
              <a:rPr lang="fr-FR" sz="2300" dirty="0" smtClean="0">
                <a:solidFill>
                  <a:schemeClr val="tx1"/>
                </a:solidFill>
              </a:rPr>
              <a:t>comité,  </a:t>
            </a:r>
            <a:r>
              <a:rPr lang="fr-FR" sz="2300" dirty="0">
                <a:solidFill>
                  <a:schemeClr val="tx1"/>
                </a:solidFill>
              </a:rPr>
              <a:t>aux réunions </a:t>
            </a:r>
            <a:r>
              <a:rPr lang="fr-FR" sz="2300" dirty="0" smtClean="0">
                <a:solidFill>
                  <a:schemeClr val="tx1"/>
                </a:solidFill>
              </a:rPr>
              <a:t>abordant les sujets SSCT</a:t>
            </a:r>
            <a:endParaRPr lang="fr-FR" sz="2300" dirty="0">
              <a:solidFill>
                <a:schemeClr val="tx1"/>
              </a:solidFill>
            </a:endParaRPr>
          </a:p>
          <a:p>
            <a:pPr lvl="1"/>
            <a:r>
              <a:rPr lang="fr-FR" sz="2300" dirty="0" smtClean="0">
                <a:solidFill>
                  <a:schemeClr val="tx1"/>
                </a:solidFill>
              </a:rPr>
              <a:t>Aux </a:t>
            </a:r>
            <a:r>
              <a:rPr lang="fr-FR" sz="2300" dirty="0">
                <a:solidFill>
                  <a:schemeClr val="tx1"/>
                </a:solidFill>
              </a:rPr>
              <a:t>réunions du comité consécutives à un </a:t>
            </a:r>
            <a:r>
              <a:rPr lang="fr-FR" sz="2300" dirty="0" smtClean="0">
                <a:solidFill>
                  <a:schemeClr val="tx1"/>
                </a:solidFill>
              </a:rPr>
              <a:t>AT ayant </a:t>
            </a:r>
            <a:r>
              <a:rPr lang="fr-FR" sz="2300" dirty="0">
                <a:solidFill>
                  <a:schemeClr val="tx1"/>
                </a:solidFill>
              </a:rPr>
              <a:t>entrainé un arrêt de travail d’au moins huit jours ou à une </a:t>
            </a:r>
            <a:r>
              <a:rPr lang="fr-FR" sz="2300" dirty="0" smtClean="0">
                <a:solidFill>
                  <a:schemeClr val="tx1"/>
                </a:solidFill>
              </a:rPr>
              <a:t>MP ou MCP</a:t>
            </a:r>
            <a:endParaRPr lang="fr-FR" sz="2300" dirty="0">
              <a:solidFill>
                <a:schemeClr val="tx1"/>
              </a:solidFill>
            </a:endParaRPr>
          </a:p>
          <a:p>
            <a:endParaRPr lang="fr-FR" sz="2300"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53</a:t>
            </a:fld>
            <a:endParaRPr lang="fr-FR"/>
          </a:p>
        </p:txBody>
      </p:sp>
    </p:spTree>
    <p:extLst>
      <p:ext uri="{BB962C8B-B14F-4D97-AF65-F5344CB8AC3E}">
        <p14:creationId xmlns:p14="http://schemas.microsoft.com/office/powerpoint/2010/main" val="314255412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Commission SSCT</a:t>
            </a:r>
            <a:br>
              <a:rPr lang="fr-FR" dirty="0" smtClean="0"/>
            </a:br>
            <a:r>
              <a:rPr lang="fr-FR" sz="2700" dirty="0" smtClean="0"/>
              <a:t>(L. 2315-36)</a:t>
            </a:r>
            <a:endParaRPr lang="fr-FR" sz="2700" dirty="0"/>
          </a:p>
        </p:txBody>
      </p:sp>
      <p:sp>
        <p:nvSpPr>
          <p:cNvPr id="3" name="Espace réservé du contenu 2"/>
          <p:cNvSpPr>
            <a:spLocks noGrp="1"/>
          </p:cNvSpPr>
          <p:nvPr>
            <p:ph sz="quarter" idx="1"/>
          </p:nvPr>
        </p:nvSpPr>
        <p:spPr/>
        <p:txBody>
          <a:bodyPr>
            <a:normAutofit fontScale="92500" lnSpcReduction="20000"/>
          </a:bodyPr>
          <a:lstStyle/>
          <a:p>
            <a:r>
              <a:rPr lang="fr-FR" b="1" dirty="0" smtClean="0"/>
              <a:t>Obligatoire dans </a:t>
            </a:r>
            <a:r>
              <a:rPr lang="fr-FR" dirty="0" smtClean="0"/>
              <a:t>:</a:t>
            </a:r>
            <a:endParaRPr lang="fr-FR" dirty="0"/>
          </a:p>
          <a:p>
            <a:pPr lvl="1"/>
            <a:r>
              <a:rPr lang="fr-FR" dirty="0"/>
              <a:t>1° </a:t>
            </a:r>
            <a:r>
              <a:rPr lang="fr-FR" dirty="0" smtClean="0"/>
              <a:t>entreprises </a:t>
            </a:r>
            <a:r>
              <a:rPr lang="fr-FR" dirty="0"/>
              <a:t>d’au moins </a:t>
            </a:r>
            <a:r>
              <a:rPr lang="fr-FR" dirty="0" smtClean="0"/>
              <a:t>300 salariés</a:t>
            </a:r>
            <a:endParaRPr lang="fr-FR" dirty="0"/>
          </a:p>
          <a:p>
            <a:pPr lvl="1"/>
            <a:r>
              <a:rPr lang="fr-FR" dirty="0"/>
              <a:t>2° </a:t>
            </a:r>
            <a:r>
              <a:rPr lang="fr-FR" dirty="0" smtClean="0"/>
              <a:t>établissements </a:t>
            </a:r>
            <a:r>
              <a:rPr lang="fr-FR" dirty="0"/>
              <a:t>distincts </a:t>
            </a:r>
            <a:r>
              <a:rPr lang="fr-FR" dirty="0" smtClean="0"/>
              <a:t>d’au moins 300 salariés</a:t>
            </a:r>
            <a:endParaRPr lang="fr-FR" dirty="0"/>
          </a:p>
          <a:p>
            <a:pPr lvl="1"/>
            <a:r>
              <a:rPr lang="fr-FR" dirty="0"/>
              <a:t>3° </a:t>
            </a:r>
            <a:r>
              <a:rPr lang="fr-FR" dirty="0" smtClean="0"/>
              <a:t>établissements classés ICPE, dits SEVESO « seuil haut » soit environ 650 établissements + INB</a:t>
            </a:r>
          </a:p>
          <a:p>
            <a:r>
              <a:rPr lang="fr-FR" dirty="0" smtClean="0"/>
              <a:t>Création imposée par IT possible dans les établissements de </a:t>
            </a:r>
            <a:r>
              <a:rPr lang="fr-FR" dirty="0"/>
              <a:t>moins de </a:t>
            </a:r>
            <a:r>
              <a:rPr lang="fr-FR" dirty="0" smtClean="0"/>
              <a:t>300 si nécessaire</a:t>
            </a:r>
            <a:r>
              <a:rPr lang="fr-FR" dirty="0"/>
              <a:t>, notamment en raison de la nature des activités, de l'agencement ou de l'équipement des </a:t>
            </a:r>
            <a:r>
              <a:rPr lang="fr-FR" dirty="0" smtClean="0"/>
              <a:t>locaux</a:t>
            </a:r>
          </a:p>
          <a:p>
            <a:r>
              <a:rPr lang="fr-FR" dirty="0" smtClean="0"/>
              <a:t>Peut se voir confier</a:t>
            </a:r>
            <a:r>
              <a:rPr lang="fr-FR" dirty="0"/>
              <a:t>, par délégation du </a:t>
            </a:r>
            <a:r>
              <a:rPr lang="fr-FR" dirty="0" smtClean="0"/>
              <a:t>CSE, </a:t>
            </a:r>
            <a:r>
              <a:rPr lang="fr-FR" dirty="0"/>
              <a:t>tout ou partie des attributions </a:t>
            </a:r>
            <a:r>
              <a:rPr lang="fr-FR" dirty="0" smtClean="0"/>
              <a:t>SSCT du comité,  </a:t>
            </a:r>
            <a:r>
              <a:rPr lang="fr-FR" b="1" dirty="0"/>
              <a:t>à l’exception du recours à </a:t>
            </a:r>
            <a:r>
              <a:rPr lang="fr-FR" b="1" dirty="0" smtClean="0"/>
              <a:t>l’expert et </a:t>
            </a:r>
            <a:r>
              <a:rPr lang="fr-FR" b="1" dirty="0"/>
              <a:t>des attributions consultatives du comité</a:t>
            </a:r>
            <a:r>
              <a:rPr lang="fr-FR" dirty="0"/>
              <a:t>. </a:t>
            </a:r>
          </a:p>
          <a:p>
            <a:endParaRPr lang="fr-FR" dirty="0"/>
          </a:p>
          <a:p>
            <a:endParaRPr lang="fr-FR" dirty="0" smtClean="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54</a:t>
            </a:fld>
            <a:endParaRPr lang="fr-FR"/>
          </a:p>
        </p:txBody>
      </p:sp>
    </p:spTree>
    <p:extLst>
      <p:ext uri="{BB962C8B-B14F-4D97-AF65-F5344CB8AC3E}">
        <p14:creationId xmlns:p14="http://schemas.microsoft.com/office/powerpoint/2010/main" val="149730096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Commission SSCT</a:t>
            </a:r>
            <a:br>
              <a:rPr lang="fr-FR" dirty="0"/>
            </a:br>
            <a:r>
              <a:rPr lang="fr-FR" sz="2700" dirty="0"/>
              <a:t>(L. </a:t>
            </a:r>
            <a:r>
              <a:rPr lang="fr-FR" sz="2700" dirty="0" smtClean="0"/>
              <a:t>2315-39)</a:t>
            </a:r>
            <a:endParaRPr lang="fr-FR" dirty="0"/>
          </a:p>
        </p:txBody>
      </p:sp>
      <p:sp>
        <p:nvSpPr>
          <p:cNvPr id="3" name="Espace réservé du contenu 2"/>
          <p:cNvSpPr>
            <a:spLocks noGrp="1"/>
          </p:cNvSpPr>
          <p:nvPr>
            <p:ph sz="quarter" idx="1"/>
          </p:nvPr>
        </p:nvSpPr>
        <p:spPr/>
        <p:txBody>
          <a:bodyPr>
            <a:normAutofit/>
          </a:bodyPr>
          <a:lstStyle/>
          <a:p>
            <a:r>
              <a:rPr lang="fr-FR" dirty="0"/>
              <a:t>P</a:t>
            </a:r>
            <a:r>
              <a:rPr lang="fr-FR" dirty="0" smtClean="0"/>
              <a:t>résidée </a:t>
            </a:r>
            <a:r>
              <a:rPr lang="fr-FR" dirty="0"/>
              <a:t>par l’employeur ou son </a:t>
            </a:r>
            <a:r>
              <a:rPr lang="fr-FR" dirty="0" smtClean="0"/>
              <a:t>représentant</a:t>
            </a:r>
            <a:endParaRPr lang="fr-FR" dirty="0"/>
          </a:p>
          <a:p>
            <a:r>
              <a:rPr lang="fr-FR" dirty="0" smtClean="0"/>
              <a:t>Au moins trois représentants </a:t>
            </a:r>
            <a:r>
              <a:rPr lang="fr-FR" dirty="0"/>
              <a:t>du personnel, dont </a:t>
            </a:r>
            <a:r>
              <a:rPr lang="fr-FR" dirty="0" smtClean="0"/>
              <a:t>un second </a:t>
            </a:r>
            <a:r>
              <a:rPr lang="fr-FR" dirty="0"/>
              <a:t>collège, </a:t>
            </a:r>
            <a:r>
              <a:rPr lang="fr-FR" dirty="0" smtClean="0"/>
              <a:t>voire 3ème collège</a:t>
            </a:r>
          </a:p>
          <a:p>
            <a:r>
              <a:rPr lang="fr-FR" dirty="0" smtClean="0"/>
              <a:t>Désignés </a:t>
            </a:r>
            <a:r>
              <a:rPr lang="fr-FR" dirty="0"/>
              <a:t>par le comité </a:t>
            </a:r>
            <a:r>
              <a:rPr lang="fr-FR" b="1" dirty="0" smtClean="0"/>
              <a:t>parmi </a:t>
            </a:r>
            <a:r>
              <a:rPr lang="fr-FR" b="1" dirty="0"/>
              <a:t>ses </a:t>
            </a:r>
            <a:r>
              <a:rPr lang="fr-FR" b="1" dirty="0" smtClean="0"/>
              <a:t>membres</a:t>
            </a:r>
            <a:r>
              <a:rPr lang="fr-FR" dirty="0"/>
              <a:t> </a:t>
            </a:r>
            <a:r>
              <a:rPr lang="fr-FR" dirty="0" smtClean="0"/>
              <a:t>(à la majorité des présents)</a:t>
            </a:r>
            <a:endParaRPr lang="fr-FR" dirty="0"/>
          </a:p>
          <a:p>
            <a:r>
              <a:rPr lang="fr-FR" dirty="0"/>
              <a:t>Lorsque </a:t>
            </a:r>
            <a:r>
              <a:rPr lang="fr-FR" dirty="0" smtClean="0"/>
              <a:t>la commission exerce tout </a:t>
            </a:r>
            <a:r>
              <a:rPr lang="fr-FR" dirty="0"/>
              <a:t>ou partie des attributions du </a:t>
            </a:r>
            <a:r>
              <a:rPr lang="fr-FR" dirty="0" smtClean="0"/>
              <a:t>comité, l’IT, la Carsat, le médecin du travail, sont informés </a:t>
            </a:r>
            <a:r>
              <a:rPr lang="fr-FR" dirty="0"/>
              <a:t>et </a:t>
            </a:r>
            <a:r>
              <a:rPr lang="fr-FR" dirty="0" smtClean="0"/>
              <a:t>invités à ses réunions </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55</a:t>
            </a:fld>
            <a:endParaRPr lang="fr-FR"/>
          </a:p>
        </p:txBody>
      </p:sp>
    </p:spTree>
    <p:extLst>
      <p:ext uri="{BB962C8B-B14F-4D97-AF65-F5344CB8AC3E}">
        <p14:creationId xmlns:p14="http://schemas.microsoft.com/office/powerpoint/2010/main" val="59861707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404664"/>
            <a:ext cx="8534400" cy="758952"/>
          </a:xfrm>
        </p:spPr>
        <p:txBody>
          <a:bodyPr>
            <a:normAutofit fontScale="90000"/>
          </a:bodyPr>
          <a:lstStyle/>
          <a:p>
            <a:r>
              <a:rPr lang="fr-FR" dirty="0" smtClean="0"/>
              <a:t>Expertises</a:t>
            </a:r>
            <a:br>
              <a:rPr lang="fr-FR" dirty="0" smtClean="0"/>
            </a:br>
            <a:r>
              <a:rPr lang="fr-FR" sz="2700" dirty="0" smtClean="0"/>
              <a:t>(L.  2315-78 et s)</a:t>
            </a:r>
            <a:endParaRPr lang="fr-FR" sz="2700" dirty="0"/>
          </a:p>
        </p:txBody>
      </p:sp>
      <p:sp>
        <p:nvSpPr>
          <p:cNvPr id="3" name="Espace réservé du contenu 2"/>
          <p:cNvSpPr>
            <a:spLocks noGrp="1"/>
          </p:cNvSpPr>
          <p:nvPr>
            <p:ph sz="quarter" idx="1"/>
          </p:nvPr>
        </p:nvSpPr>
        <p:spPr/>
        <p:txBody>
          <a:bodyPr>
            <a:normAutofit fontScale="85000" lnSpcReduction="20000"/>
          </a:bodyPr>
          <a:lstStyle/>
          <a:p>
            <a:r>
              <a:rPr lang="fr-FR" dirty="0" smtClean="0"/>
              <a:t>Un accord d’entreprise ou un accord avec le CSE peut déterminer le nombre d’expertises </a:t>
            </a:r>
            <a:r>
              <a:rPr lang="fr-FR" dirty="0"/>
              <a:t>sur une ou plusieurs </a:t>
            </a:r>
            <a:r>
              <a:rPr lang="fr-FR" dirty="0" smtClean="0"/>
              <a:t>années dans le cadre des consultations récurrentes</a:t>
            </a:r>
            <a:endParaRPr lang="fr-FR" dirty="0"/>
          </a:p>
          <a:p>
            <a:r>
              <a:rPr lang="fr-FR" dirty="0"/>
              <a:t> F</a:t>
            </a:r>
            <a:r>
              <a:rPr lang="fr-FR" dirty="0" smtClean="0"/>
              <a:t>inancement :</a:t>
            </a:r>
            <a:endParaRPr lang="fr-FR" dirty="0"/>
          </a:p>
          <a:p>
            <a:pPr lvl="1"/>
            <a:r>
              <a:rPr lang="fr-FR" dirty="0" smtClean="0"/>
              <a:t> 100% par </a:t>
            </a:r>
            <a:r>
              <a:rPr lang="fr-FR" dirty="0"/>
              <a:t>l’employeur </a:t>
            </a:r>
            <a:r>
              <a:rPr lang="fr-FR" dirty="0" smtClean="0"/>
              <a:t>pour:</a:t>
            </a:r>
          </a:p>
          <a:p>
            <a:pPr lvl="2"/>
            <a:r>
              <a:rPr lang="fr-FR" dirty="0" smtClean="0"/>
              <a:t>Examen situation économique et financière </a:t>
            </a:r>
          </a:p>
          <a:p>
            <a:pPr lvl="2"/>
            <a:r>
              <a:rPr lang="fr-FR" dirty="0" smtClean="0"/>
              <a:t>Examen politique sociale et conditions de travail</a:t>
            </a:r>
          </a:p>
          <a:p>
            <a:pPr lvl="2"/>
            <a:r>
              <a:rPr lang="fr-FR" dirty="0" smtClean="0"/>
              <a:t>PSE</a:t>
            </a:r>
          </a:p>
          <a:p>
            <a:pPr lvl="2"/>
            <a:r>
              <a:rPr lang="fr-FR" dirty="0"/>
              <a:t>R</a:t>
            </a:r>
            <a:r>
              <a:rPr lang="fr-FR" dirty="0" smtClean="0"/>
              <a:t>isque grave</a:t>
            </a:r>
            <a:endParaRPr lang="fr-FR" dirty="0"/>
          </a:p>
          <a:p>
            <a:pPr lvl="1"/>
            <a:r>
              <a:rPr lang="fr-FR" dirty="0" smtClean="0"/>
              <a:t>20% par </a:t>
            </a:r>
            <a:r>
              <a:rPr lang="fr-FR" dirty="0"/>
              <a:t>le </a:t>
            </a:r>
            <a:r>
              <a:rPr lang="fr-FR" dirty="0" smtClean="0"/>
              <a:t>comité (budget fonctionnement), 80 % </a:t>
            </a:r>
            <a:r>
              <a:rPr lang="fr-FR" dirty="0"/>
              <a:t>par </a:t>
            </a:r>
            <a:r>
              <a:rPr lang="fr-FR" dirty="0" smtClean="0"/>
              <a:t>l’employeur pour:</a:t>
            </a:r>
          </a:p>
          <a:p>
            <a:pPr lvl="2"/>
            <a:r>
              <a:rPr lang="fr-FR" dirty="0" smtClean="0"/>
              <a:t>Examen des orientations stratégiques </a:t>
            </a:r>
          </a:p>
          <a:p>
            <a:pPr lvl="2"/>
            <a:r>
              <a:rPr lang="fr-FR" dirty="0"/>
              <a:t>C</a:t>
            </a:r>
            <a:r>
              <a:rPr lang="fr-FR" dirty="0" smtClean="0"/>
              <a:t>onsultations </a:t>
            </a:r>
            <a:r>
              <a:rPr lang="fr-FR" dirty="0"/>
              <a:t>ponctuelles hors celles visées </a:t>
            </a:r>
            <a:r>
              <a:rPr lang="fr-FR" dirty="0" smtClean="0"/>
              <a:t>au 1°</a:t>
            </a:r>
          </a:p>
          <a:p>
            <a:pPr lvl="2"/>
            <a:r>
              <a:rPr lang="fr-FR" dirty="0" smtClean="0"/>
              <a:t>Préparation de la négociation sur l’égalité professionnelle (sauf si BDES non renseignée. Dans ce cas, employeur=100%)</a:t>
            </a:r>
          </a:p>
          <a:p>
            <a:pPr lvl="1"/>
            <a:r>
              <a:rPr lang="fr-FR" sz="2400" dirty="0">
                <a:solidFill>
                  <a:schemeClr val="tx2"/>
                </a:solidFill>
              </a:rPr>
              <a:t>100% par le comité, en cas d’expertise « libre </a:t>
            </a:r>
            <a:r>
              <a:rPr lang="fr-FR" sz="2400" dirty="0" smtClean="0">
                <a:solidFill>
                  <a:schemeClr val="tx2"/>
                </a:solidFill>
              </a:rPr>
              <a:t>» pour préparer ses travaux</a:t>
            </a:r>
            <a:endParaRPr lang="fr-FR" sz="2400" dirty="0">
              <a:solidFill>
                <a:schemeClr val="tx2"/>
              </a:solidFill>
            </a:endParaRPr>
          </a:p>
          <a:p>
            <a:pPr lvl="1"/>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56</a:t>
            </a:fld>
            <a:endParaRPr lang="fr-FR"/>
          </a:p>
        </p:txBody>
      </p:sp>
    </p:spTree>
    <p:extLst>
      <p:ext uri="{BB962C8B-B14F-4D97-AF65-F5344CB8AC3E}">
        <p14:creationId xmlns:p14="http://schemas.microsoft.com/office/powerpoint/2010/main" val="264860114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endParaRPr lang="fr-FR" dirty="0"/>
          </a:p>
        </p:txBody>
      </p:sp>
      <p:sp>
        <p:nvSpPr>
          <p:cNvPr id="3" name="Titre 2"/>
          <p:cNvSpPr>
            <a:spLocks noGrp="1"/>
          </p:cNvSpPr>
          <p:nvPr>
            <p:ph type="ctrTitle"/>
          </p:nvPr>
        </p:nvSpPr>
        <p:spPr/>
        <p:txBody>
          <a:bodyPr/>
          <a:lstStyle/>
          <a:p>
            <a:r>
              <a:rPr lang="fr-FR" dirty="0" smtClean="0"/>
              <a:t>CSE central et CSE d’établissement</a:t>
            </a:r>
            <a:endParaRPr lang="fr-FR" dirty="0"/>
          </a:p>
        </p:txBody>
      </p:sp>
    </p:spTree>
    <p:extLst>
      <p:ext uri="{BB962C8B-B14F-4D97-AF65-F5344CB8AC3E}">
        <p14:creationId xmlns:p14="http://schemas.microsoft.com/office/powerpoint/2010/main" val="428302202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CSE central </a:t>
            </a:r>
            <a:br>
              <a:rPr lang="fr-FR" dirty="0" smtClean="0"/>
            </a:br>
            <a:r>
              <a:rPr lang="fr-FR" dirty="0"/>
              <a:t>(</a:t>
            </a:r>
            <a:r>
              <a:rPr lang="fr-FR" dirty="0" smtClean="0"/>
              <a:t> attributions)</a:t>
            </a:r>
            <a:endParaRPr lang="fr-FR" dirty="0"/>
          </a:p>
        </p:txBody>
      </p:sp>
      <p:sp>
        <p:nvSpPr>
          <p:cNvPr id="3" name="Espace réservé du contenu 2"/>
          <p:cNvSpPr>
            <a:spLocks noGrp="1"/>
          </p:cNvSpPr>
          <p:nvPr>
            <p:ph sz="quarter" idx="1"/>
          </p:nvPr>
        </p:nvSpPr>
        <p:spPr/>
        <p:txBody>
          <a:bodyPr>
            <a:normAutofit fontScale="55000" lnSpcReduction="20000"/>
          </a:bodyPr>
          <a:lstStyle/>
          <a:p>
            <a:pPr marL="0" indent="0">
              <a:buNone/>
            </a:pPr>
            <a:r>
              <a:rPr lang="fr-FR" dirty="0" smtClean="0"/>
              <a:t>Attributions sur marche </a:t>
            </a:r>
            <a:r>
              <a:rPr lang="fr-FR" dirty="0"/>
              <a:t>générale de l’entreprise </a:t>
            </a:r>
            <a:r>
              <a:rPr lang="fr-FR" dirty="0" smtClean="0"/>
              <a:t>excédant </a:t>
            </a:r>
            <a:r>
              <a:rPr lang="fr-FR" dirty="0"/>
              <a:t>les limites des pouvoirs des chefs </a:t>
            </a:r>
            <a:r>
              <a:rPr lang="fr-FR" dirty="0" smtClean="0"/>
              <a:t>d’établissement</a:t>
            </a:r>
            <a:endParaRPr lang="fr-FR" dirty="0"/>
          </a:p>
          <a:p>
            <a:endParaRPr lang="fr-FR" dirty="0"/>
          </a:p>
          <a:p>
            <a:r>
              <a:rPr lang="fr-FR" dirty="0" smtClean="0"/>
              <a:t>Il </a:t>
            </a:r>
            <a:r>
              <a:rPr lang="fr-FR" dirty="0"/>
              <a:t>est </a:t>
            </a:r>
            <a:r>
              <a:rPr lang="fr-FR" b="1" i="1" dirty="0"/>
              <a:t>seul</a:t>
            </a:r>
            <a:r>
              <a:rPr lang="fr-FR" dirty="0"/>
              <a:t> consulté sur :</a:t>
            </a:r>
          </a:p>
          <a:p>
            <a:pPr marL="0" indent="0">
              <a:buNone/>
            </a:pPr>
            <a:endParaRPr lang="fr-FR" dirty="0"/>
          </a:p>
          <a:p>
            <a:pPr lvl="1"/>
            <a:r>
              <a:rPr lang="fr-FR" dirty="0" smtClean="0"/>
              <a:t>Les </a:t>
            </a:r>
            <a:r>
              <a:rPr lang="fr-FR" dirty="0"/>
              <a:t>projets décidés au niveau de </a:t>
            </a:r>
            <a:r>
              <a:rPr lang="fr-FR" dirty="0" smtClean="0"/>
              <a:t>l’entreprise, sans mesures </a:t>
            </a:r>
            <a:r>
              <a:rPr lang="fr-FR" dirty="0"/>
              <a:t>d’adaptation spécifiques à un ou plusieurs </a:t>
            </a:r>
            <a:r>
              <a:rPr lang="fr-FR" dirty="0" smtClean="0"/>
              <a:t>établissements</a:t>
            </a:r>
          </a:p>
          <a:p>
            <a:pPr lvl="1"/>
            <a:endParaRPr lang="fr-FR" dirty="0"/>
          </a:p>
          <a:p>
            <a:pPr lvl="1"/>
            <a:r>
              <a:rPr lang="fr-FR" dirty="0" smtClean="0"/>
              <a:t>Les </a:t>
            </a:r>
            <a:r>
              <a:rPr lang="fr-FR" dirty="0"/>
              <a:t>projets et consultations récurrentes décidés au niveau de l’entreprise lorsque leurs éventuelles mesures de mise en œuvre, qui feront ultérieurement l’objet d’une consultation spécifique au niveau approprié, ne sont pas encore définies </a:t>
            </a:r>
          </a:p>
          <a:p>
            <a:pPr lvl="1"/>
            <a:endParaRPr lang="fr-FR" dirty="0"/>
          </a:p>
          <a:p>
            <a:pPr lvl="1"/>
            <a:r>
              <a:rPr lang="fr-FR" dirty="0" smtClean="0"/>
              <a:t>Les </a:t>
            </a:r>
            <a:r>
              <a:rPr lang="fr-FR" dirty="0"/>
              <a:t>mesures d’adaptation communes à plusieurs établissements des projets d’introduction de nouvelles technologies et  de tout aménagement important modifiant les conditions de santé et de sécurité ou les conditions de travail ; </a:t>
            </a:r>
          </a:p>
          <a:p>
            <a:endParaRPr lang="fr-FR" dirty="0"/>
          </a:p>
          <a:p>
            <a:pPr marL="0" indent="0">
              <a:buNone/>
            </a:pPr>
            <a:r>
              <a:rPr lang="fr-FR" dirty="0" smtClean="0"/>
              <a:t>Informé </a:t>
            </a:r>
            <a:r>
              <a:rPr lang="fr-FR" dirty="0"/>
              <a:t>et consulté sur tous les projets importants concernant l’entreprise en matière économique et </a:t>
            </a:r>
            <a:r>
              <a:rPr lang="fr-FR" dirty="0" smtClean="0"/>
              <a:t>financière, </a:t>
            </a:r>
            <a:r>
              <a:rPr lang="fr-FR" b="1" dirty="0"/>
              <a:t>ainsi qu’en matière de </a:t>
            </a:r>
            <a:r>
              <a:rPr lang="fr-FR" b="1" dirty="0" smtClean="0"/>
              <a:t>SSCT</a:t>
            </a:r>
          </a:p>
          <a:p>
            <a:pPr marL="0" indent="0">
              <a:buNone/>
            </a:pPr>
            <a:endParaRPr lang="fr-FR" dirty="0" smtClean="0"/>
          </a:p>
          <a:p>
            <a:pPr marL="0" indent="0">
              <a:buNone/>
            </a:pPr>
            <a:r>
              <a:rPr lang="fr-FR" dirty="0" smtClean="0"/>
              <a:t>En cas de désignation </a:t>
            </a:r>
            <a:r>
              <a:rPr lang="fr-FR" dirty="0"/>
              <a:t>d’un expert </a:t>
            </a:r>
            <a:r>
              <a:rPr lang="fr-FR" dirty="0" smtClean="0"/>
              <a:t>dans </a:t>
            </a:r>
            <a:r>
              <a:rPr lang="fr-FR" dirty="0"/>
              <a:t>le cadre </a:t>
            </a:r>
            <a:r>
              <a:rPr lang="fr-FR" dirty="0" smtClean="0"/>
              <a:t>de ces projets, la désignation, </a:t>
            </a:r>
            <a:r>
              <a:rPr lang="fr-FR" dirty="0"/>
              <a:t>est effectuée par le comité </a:t>
            </a:r>
            <a:r>
              <a:rPr lang="fr-FR" dirty="0" smtClean="0"/>
              <a:t>central</a:t>
            </a:r>
            <a:r>
              <a:rPr lang="fr-FR" dirty="0"/>
              <a:t>. </a:t>
            </a:r>
          </a:p>
          <a:p>
            <a:pPr marL="0" indent="0">
              <a:buNone/>
            </a:pPr>
            <a:endParaRPr lang="fr-FR" b="1" dirty="0"/>
          </a:p>
          <a:p>
            <a:endParaRPr lang="fr-FR" b="1"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58</a:t>
            </a:fld>
            <a:endParaRPr lang="fr-FR"/>
          </a:p>
        </p:txBody>
      </p:sp>
    </p:spTree>
    <p:extLst>
      <p:ext uri="{BB962C8B-B14F-4D97-AF65-F5344CB8AC3E}">
        <p14:creationId xmlns:p14="http://schemas.microsoft.com/office/powerpoint/2010/main" val="416910254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CSE central </a:t>
            </a:r>
            <a:br>
              <a:rPr lang="fr-FR" dirty="0" smtClean="0"/>
            </a:br>
            <a:r>
              <a:rPr lang="fr-FR" dirty="0" smtClean="0"/>
              <a:t>(composition)</a:t>
            </a:r>
            <a:endParaRPr lang="fr-FR" dirty="0"/>
          </a:p>
        </p:txBody>
      </p:sp>
      <p:sp>
        <p:nvSpPr>
          <p:cNvPr id="3" name="Espace réservé du contenu 2"/>
          <p:cNvSpPr>
            <a:spLocks noGrp="1"/>
          </p:cNvSpPr>
          <p:nvPr>
            <p:ph sz="quarter" idx="1"/>
          </p:nvPr>
        </p:nvSpPr>
        <p:spPr/>
        <p:txBody>
          <a:bodyPr>
            <a:normAutofit fontScale="92500"/>
          </a:bodyPr>
          <a:lstStyle/>
          <a:p>
            <a:pPr marL="0" indent="0">
              <a:buNone/>
            </a:pPr>
            <a:endParaRPr lang="fr-FR" dirty="0" smtClean="0"/>
          </a:p>
          <a:p>
            <a:pPr lvl="1"/>
            <a:r>
              <a:rPr lang="fr-FR" b="1" dirty="0" smtClean="0"/>
              <a:t>Avec voie délibérative</a:t>
            </a:r>
            <a:r>
              <a:rPr lang="fr-FR" dirty="0" smtClean="0"/>
              <a:t>:</a:t>
            </a:r>
          </a:p>
          <a:p>
            <a:pPr lvl="2"/>
            <a:r>
              <a:rPr lang="fr-FR" dirty="0" smtClean="0"/>
              <a:t>De </a:t>
            </a:r>
            <a:r>
              <a:rPr lang="fr-FR" dirty="0"/>
              <a:t>l’employeur ou de son représentant  </a:t>
            </a:r>
            <a:r>
              <a:rPr lang="fr-FR" dirty="0" smtClean="0"/>
              <a:t>et d’un </a:t>
            </a:r>
            <a:r>
              <a:rPr lang="fr-FR" dirty="0"/>
              <a:t>nombre égal de délégués titulaires et de suppléants, élus, pour chaque établissement, par le comité </a:t>
            </a:r>
            <a:r>
              <a:rPr lang="fr-FR" dirty="0" smtClean="0"/>
              <a:t>d’établissement </a:t>
            </a:r>
            <a:r>
              <a:rPr lang="fr-FR" dirty="0"/>
              <a:t>parmi ses </a:t>
            </a:r>
            <a:r>
              <a:rPr lang="fr-FR" dirty="0" smtClean="0"/>
              <a:t>membres (nb déterminé par DCE)</a:t>
            </a:r>
          </a:p>
          <a:p>
            <a:pPr lvl="1"/>
            <a:r>
              <a:rPr lang="fr-FR" dirty="0" smtClean="0"/>
              <a:t> </a:t>
            </a:r>
            <a:r>
              <a:rPr lang="fr-FR" b="1" dirty="0" smtClean="0"/>
              <a:t>A titre consultatif </a:t>
            </a:r>
            <a:r>
              <a:rPr lang="fr-FR" dirty="0" smtClean="0"/>
              <a:t>(lorsque </a:t>
            </a:r>
            <a:r>
              <a:rPr lang="fr-FR" dirty="0"/>
              <a:t>les réunions </a:t>
            </a:r>
            <a:r>
              <a:rPr lang="fr-FR" dirty="0" smtClean="0"/>
              <a:t>portent </a:t>
            </a:r>
            <a:r>
              <a:rPr lang="fr-FR" dirty="0"/>
              <a:t>sur la </a:t>
            </a:r>
            <a:r>
              <a:rPr lang="fr-FR" dirty="0" smtClean="0"/>
              <a:t>SSCT) </a:t>
            </a:r>
            <a:r>
              <a:rPr lang="fr-FR" dirty="0"/>
              <a:t>: </a:t>
            </a:r>
            <a:endParaRPr lang="fr-FR" dirty="0" smtClean="0"/>
          </a:p>
          <a:p>
            <a:pPr lvl="2"/>
            <a:r>
              <a:rPr lang="fr-FR" dirty="0" smtClean="0"/>
              <a:t>Du médecin </a:t>
            </a:r>
            <a:r>
              <a:rPr lang="fr-FR" dirty="0"/>
              <a:t>du travail, </a:t>
            </a:r>
            <a:r>
              <a:rPr lang="fr-FR" dirty="0" smtClean="0"/>
              <a:t>de l’inspecteur </a:t>
            </a:r>
            <a:r>
              <a:rPr lang="fr-FR" dirty="0"/>
              <a:t>du </a:t>
            </a:r>
            <a:r>
              <a:rPr lang="fr-FR" dirty="0" smtClean="0"/>
              <a:t>travail, de l’agent </a:t>
            </a:r>
            <a:r>
              <a:rPr lang="fr-FR" dirty="0" err="1" smtClean="0"/>
              <a:t>Carsat</a:t>
            </a:r>
            <a:r>
              <a:rPr lang="fr-FR" dirty="0" smtClean="0"/>
              <a:t> (le </a:t>
            </a:r>
            <a:r>
              <a:rPr lang="fr-FR" dirty="0"/>
              <a:t>cas </a:t>
            </a:r>
            <a:r>
              <a:rPr lang="fr-FR" dirty="0" smtClean="0"/>
              <a:t>échéant OPPBTP), du responsable </a:t>
            </a:r>
            <a:r>
              <a:rPr lang="fr-FR" dirty="0"/>
              <a:t>du service de </a:t>
            </a:r>
            <a:r>
              <a:rPr lang="fr-FR" dirty="0" smtClean="0"/>
              <a:t>SCT, Ces </a:t>
            </a:r>
            <a:r>
              <a:rPr lang="fr-FR" dirty="0"/>
              <a:t>personnes sont celles de l’établissement du siège de </a:t>
            </a:r>
            <a:r>
              <a:rPr lang="fr-FR" dirty="0" smtClean="0"/>
              <a:t>l’entreprise</a:t>
            </a:r>
          </a:p>
          <a:p>
            <a:pPr lvl="1"/>
            <a:endParaRPr lang="fr-FR" dirty="0"/>
          </a:p>
          <a:p>
            <a:r>
              <a:rPr lang="fr-FR" dirty="0"/>
              <a:t>Une commission SSCT centrale est mise en place dans les entreprises d’au moins trois cents salariés</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59</a:t>
            </a:fld>
            <a:endParaRPr lang="fr-FR"/>
          </a:p>
        </p:txBody>
      </p:sp>
    </p:spTree>
    <p:extLst>
      <p:ext uri="{BB962C8B-B14F-4D97-AF65-F5344CB8AC3E}">
        <p14:creationId xmlns:p14="http://schemas.microsoft.com/office/powerpoint/2010/main" val="22913363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p:txBody>
          <a:bodyPr/>
          <a:lstStyle/>
          <a:p>
            <a:endParaRPr lang="fr-FR" dirty="0"/>
          </a:p>
        </p:txBody>
      </p:sp>
      <p:sp>
        <p:nvSpPr>
          <p:cNvPr id="4" name="Titre 3"/>
          <p:cNvSpPr>
            <a:spLocks noGrp="1"/>
          </p:cNvSpPr>
          <p:nvPr>
            <p:ph type="title"/>
          </p:nvPr>
        </p:nvSpPr>
        <p:spPr>
          <a:xfrm>
            <a:off x="683568" y="332656"/>
            <a:ext cx="7772400" cy="1656184"/>
          </a:xfrm>
        </p:spPr>
        <p:txBody>
          <a:bodyPr>
            <a:normAutofit fontScale="90000"/>
          </a:bodyPr>
          <a:lstStyle/>
          <a:p>
            <a:r>
              <a:rPr lang="fr-FR" dirty="0" smtClean="0"/>
              <a:t/>
            </a:r>
            <a:br>
              <a:rPr lang="fr-FR" dirty="0" smtClean="0"/>
            </a:br>
            <a:r>
              <a:rPr lang="fr-FR" dirty="0" smtClean="0"/>
              <a:t/>
            </a:r>
            <a:br>
              <a:rPr lang="fr-FR" dirty="0" smtClean="0"/>
            </a:br>
            <a:r>
              <a:rPr lang="fr-FR" dirty="0"/>
              <a:t/>
            </a:r>
            <a:br>
              <a:rPr lang="fr-FR" dirty="0"/>
            </a:br>
            <a:r>
              <a:rPr lang="fr-FR" dirty="0" smtClean="0"/>
              <a:t>I- Le </a:t>
            </a:r>
            <a:r>
              <a:rPr lang="fr-FR" dirty="0" smtClean="0"/>
              <a:t>renforcement de la négociation collective</a:t>
            </a:r>
            <a:br>
              <a:rPr lang="fr-FR" dirty="0" smtClean="0"/>
            </a:br>
            <a:endParaRPr lang="fr-FR" dirty="0"/>
          </a:p>
        </p:txBody>
      </p:sp>
      <p:sp>
        <p:nvSpPr>
          <p:cNvPr id="3" name="Espace réservé du numéro de diapositive 2"/>
          <p:cNvSpPr>
            <a:spLocks noGrp="1"/>
          </p:cNvSpPr>
          <p:nvPr>
            <p:ph type="sldNum" sz="quarter" idx="12"/>
          </p:nvPr>
        </p:nvSpPr>
        <p:spPr/>
        <p:txBody>
          <a:bodyPr/>
          <a:lstStyle/>
          <a:p>
            <a:fld id="{8947E55B-19DE-40BB-BEA9-1C3CBE182288}" type="slidenum">
              <a:rPr lang="fr-FR" smtClean="0"/>
              <a:t>6</a:t>
            </a:fld>
            <a:endParaRPr lang="fr-FR"/>
          </a:p>
        </p:txBody>
      </p:sp>
    </p:spTree>
    <p:extLst>
      <p:ext uri="{BB962C8B-B14F-4D97-AF65-F5344CB8AC3E}">
        <p14:creationId xmlns:p14="http://schemas.microsoft.com/office/powerpoint/2010/main" val="161198186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CSE d’établissement</a:t>
            </a:r>
            <a:br>
              <a:rPr lang="fr-FR" dirty="0" smtClean="0"/>
            </a:br>
            <a:r>
              <a:rPr lang="fr-FR" dirty="0" smtClean="0"/>
              <a:t>(fonctionnement)</a:t>
            </a:r>
            <a:endParaRPr lang="fr-FR" dirty="0"/>
          </a:p>
        </p:txBody>
      </p:sp>
      <p:sp>
        <p:nvSpPr>
          <p:cNvPr id="3" name="Espace réservé du contenu 2"/>
          <p:cNvSpPr>
            <a:spLocks noGrp="1"/>
          </p:cNvSpPr>
          <p:nvPr>
            <p:ph sz="quarter" idx="1"/>
          </p:nvPr>
        </p:nvSpPr>
        <p:spPr/>
        <p:txBody>
          <a:bodyPr>
            <a:normAutofit fontScale="92500" lnSpcReduction="10000"/>
          </a:bodyPr>
          <a:lstStyle/>
          <a:p>
            <a:r>
              <a:rPr lang="fr-FR" dirty="0"/>
              <a:t>Le </a:t>
            </a:r>
            <a:r>
              <a:rPr lang="fr-FR" dirty="0" smtClean="0"/>
              <a:t>CSE d’établissement </a:t>
            </a:r>
            <a:r>
              <a:rPr lang="fr-FR" dirty="0"/>
              <a:t>peut faire appel à un expert </a:t>
            </a:r>
            <a:r>
              <a:rPr lang="fr-FR" dirty="0" smtClean="0"/>
              <a:t>, </a:t>
            </a:r>
            <a:r>
              <a:rPr lang="fr-FR" dirty="0"/>
              <a:t>lorsqu’il est compétent conformément aux dispositions du </a:t>
            </a:r>
            <a:r>
              <a:rPr lang="fr-FR" dirty="0" smtClean="0"/>
              <a:t>code du travail</a:t>
            </a:r>
          </a:p>
          <a:p>
            <a:pPr marL="0" indent="0">
              <a:buNone/>
            </a:pPr>
            <a:endParaRPr lang="fr-FR" dirty="0" smtClean="0"/>
          </a:p>
          <a:p>
            <a:r>
              <a:rPr lang="fr-FR" dirty="0"/>
              <a:t>Le CSE d'établissement a les mêmes attributions que le CSE d'entreprise, dans la limite des pouvoirs confiés au chef de cet établissement. </a:t>
            </a:r>
            <a:br>
              <a:rPr lang="fr-FR" dirty="0"/>
            </a:br>
            <a:endParaRPr lang="fr-FR" dirty="0"/>
          </a:p>
          <a:p>
            <a:r>
              <a:rPr lang="fr-FR" dirty="0"/>
              <a:t>Il est consulté sur les mesures d'adaptation des décisions arrêtées au niveau de l'entreprise spécifiques à l'établissement et qui relèvent de la compétence du chef de cet établissement.</a:t>
            </a:r>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60</a:t>
            </a:fld>
            <a:endParaRPr lang="fr-FR"/>
          </a:p>
        </p:txBody>
      </p:sp>
    </p:spTree>
    <p:extLst>
      <p:ext uri="{BB962C8B-B14F-4D97-AF65-F5344CB8AC3E}">
        <p14:creationId xmlns:p14="http://schemas.microsoft.com/office/powerpoint/2010/main" val="227747713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endParaRPr lang="fr-FR" dirty="0"/>
          </a:p>
        </p:txBody>
      </p:sp>
      <p:sp>
        <p:nvSpPr>
          <p:cNvPr id="3" name="Titre 2"/>
          <p:cNvSpPr>
            <a:spLocks noGrp="1"/>
          </p:cNvSpPr>
          <p:nvPr>
            <p:ph type="ctrTitle"/>
          </p:nvPr>
        </p:nvSpPr>
        <p:spPr/>
        <p:txBody>
          <a:bodyPr/>
          <a:lstStyle/>
          <a:p>
            <a:r>
              <a:rPr lang="fr-FR" dirty="0" smtClean="0"/>
              <a:t>Conseil d’entreprise</a:t>
            </a:r>
            <a:endParaRPr lang="fr-FR" dirty="0"/>
          </a:p>
        </p:txBody>
      </p:sp>
    </p:spTree>
    <p:extLst>
      <p:ext uri="{BB962C8B-B14F-4D97-AF65-F5344CB8AC3E}">
        <p14:creationId xmlns:p14="http://schemas.microsoft.com/office/powerpoint/2010/main" val="52890464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Conseil d’entreprise</a:t>
            </a:r>
            <a:br>
              <a:rPr lang="fr-FR" dirty="0" smtClean="0"/>
            </a:br>
            <a:r>
              <a:rPr lang="fr-FR" sz="2700" dirty="0" smtClean="0"/>
              <a:t>(L 2321-1 et </a:t>
            </a:r>
            <a:r>
              <a:rPr lang="fr-FR" sz="2700" dirty="0" err="1" smtClean="0"/>
              <a:t>Suiv</a:t>
            </a:r>
            <a:r>
              <a:rPr lang="fr-FR" sz="2700" dirty="0" smtClean="0"/>
              <a:t>)</a:t>
            </a:r>
            <a:endParaRPr lang="fr-FR" sz="2700" dirty="0"/>
          </a:p>
        </p:txBody>
      </p:sp>
      <p:sp>
        <p:nvSpPr>
          <p:cNvPr id="3" name="Espace réservé du contenu 2"/>
          <p:cNvSpPr>
            <a:spLocks noGrp="1"/>
          </p:cNvSpPr>
          <p:nvPr>
            <p:ph sz="quarter" idx="1"/>
          </p:nvPr>
        </p:nvSpPr>
        <p:spPr/>
        <p:txBody>
          <a:bodyPr>
            <a:normAutofit fontScale="70000" lnSpcReduction="20000"/>
          </a:bodyPr>
          <a:lstStyle/>
          <a:p>
            <a:r>
              <a:rPr lang="fr-FR" dirty="0" smtClean="0"/>
              <a:t>Le CSE peut exercer </a:t>
            </a:r>
            <a:r>
              <a:rPr lang="fr-FR" dirty="0"/>
              <a:t>l’ensemble des </a:t>
            </a:r>
            <a:r>
              <a:rPr lang="fr-FR" dirty="0" smtClean="0"/>
              <a:t>attributions des DS et être dans ce cas </a:t>
            </a:r>
            <a:r>
              <a:rPr lang="fr-FR" dirty="0"/>
              <a:t>seul compétent pour négocier, conclure et réviser les conventions et </a:t>
            </a:r>
            <a:r>
              <a:rPr lang="fr-FR" dirty="0" smtClean="0"/>
              <a:t>accords d’entreprise, </a:t>
            </a:r>
            <a:r>
              <a:rPr lang="fr-FR" dirty="0"/>
              <a:t>à l’exception des </a:t>
            </a:r>
            <a:r>
              <a:rPr lang="fr-FR" dirty="0" smtClean="0"/>
              <a:t>accords </a:t>
            </a:r>
            <a:r>
              <a:rPr lang="fr-FR" dirty="0"/>
              <a:t>soumis à des règles spécifiques de validité </a:t>
            </a:r>
            <a:r>
              <a:rPr lang="fr-FR" dirty="0" smtClean="0"/>
              <a:t>(contenu PSE, PAP, nombre et composition des collèges électoraux, etc.)</a:t>
            </a:r>
            <a:endParaRPr lang="fr-FR" dirty="0"/>
          </a:p>
          <a:p>
            <a:pPr marL="0" indent="0">
              <a:buNone/>
            </a:pPr>
            <a:endParaRPr lang="fr-FR" dirty="0"/>
          </a:p>
          <a:p>
            <a:r>
              <a:rPr lang="fr-FR" dirty="0" smtClean="0"/>
              <a:t>Le </a:t>
            </a:r>
            <a:r>
              <a:rPr lang="fr-FR" dirty="0"/>
              <a:t>conseil d’entreprise peut être institué par </a:t>
            </a:r>
            <a:r>
              <a:rPr lang="fr-FR" dirty="0" smtClean="0"/>
              <a:t>accord d’entreprise</a:t>
            </a:r>
          </a:p>
          <a:p>
            <a:pPr marL="0" indent="0">
              <a:buNone/>
            </a:pPr>
            <a:endParaRPr lang="fr-FR" dirty="0" smtClean="0"/>
          </a:p>
          <a:p>
            <a:r>
              <a:rPr lang="fr-FR" dirty="0" smtClean="0"/>
              <a:t>Il est </a:t>
            </a:r>
            <a:r>
              <a:rPr lang="fr-FR" dirty="0"/>
              <a:t>à durée </a:t>
            </a:r>
            <a:r>
              <a:rPr lang="fr-FR" dirty="0" smtClean="0"/>
              <a:t>indéterminée</a:t>
            </a:r>
          </a:p>
          <a:p>
            <a:pPr marL="0" indent="0">
              <a:buNone/>
            </a:pPr>
            <a:endParaRPr lang="fr-FR" dirty="0" smtClean="0"/>
          </a:p>
          <a:p>
            <a:r>
              <a:rPr lang="fr-FR" dirty="0" smtClean="0"/>
              <a:t>Il </a:t>
            </a:r>
            <a:r>
              <a:rPr lang="fr-FR" dirty="0"/>
              <a:t>peut </a:t>
            </a:r>
            <a:r>
              <a:rPr lang="fr-FR" dirty="0" smtClean="0"/>
              <a:t>être constitué </a:t>
            </a:r>
            <a:r>
              <a:rPr lang="fr-FR" dirty="0"/>
              <a:t>par </a:t>
            </a:r>
            <a:r>
              <a:rPr lang="fr-FR" dirty="0" smtClean="0"/>
              <a:t>accord de branche </a:t>
            </a:r>
            <a:r>
              <a:rPr lang="fr-FR" dirty="0"/>
              <a:t>étendu </a:t>
            </a:r>
            <a:r>
              <a:rPr lang="fr-FR" b="1" dirty="0"/>
              <a:t>pour les entreprises dépourvues de délégué </a:t>
            </a:r>
            <a:r>
              <a:rPr lang="fr-FR" b="1" dirty="0" smtClean="0"/>
              <a:t>syndical</a:t>
            </a:r>
            <a:endParaRPr lang="fr-FR" dirty="0"/>
          </a:p>
          <a:p>
            <a:pPr marL="0" indent="0">
              <a:buNone/>
            </a:pPr>
            <a:endParaRPr lang="fr-FR" dirty="0"/>
          </a:p>
          <a:p>
            <a:r>
              <a:rPr lang="fr-FR" dirty="0" smtClean="0"/>
              <a:t>L’accord  </a:t>
            </a:r>
            <a:r>
              <a:rPr lang="fr-FR" dirty="0"/>
              <a:t>fixe la liste des </a:t>
            </a:r>
            <a:r>
              <a:rPr lang="fr-FR" b="1" dirty="0"/>
              <a:t>thèmes </a:t>
            </a:r>
            <a:r>
              <a:rPr lang="fr-FR" dirty="0"/>
              <a:t>tels que l’égalité </a:t>
            </a:r>
            <a:r>
              <a:rPr lang="fr-FR" dirty="0" smtClean="0"/>
              <a:t>professionnelle, </a:t>
            </a:r>
            <a:r>
              <a:rPr lang="fr-FR" b="1" dirty="0"/>
              <a:t>soumis à l’avis conforme du conseil d’entreprise</a:t>
            </a:r>
            <a:r>
              <a:rPr lang="fr-FR" dirty="0"/>
              <a:t>. La formation </a:t>
            </a:r>
            <a:r>
              <a:rPr lang="fr-FR" dirty="0" smtClean="0"/>
              <a:t>est un </a:t>
            </a:r>
            <a:r>
              <a:rPr lang="fr-FR" dirty="0"/>
              <a:t>thème obligatoire</a:t>
            </a:r>
            <a:r>
              <a:rPr lang="fr-FR" dirty="0" smtClean="0"/>
              <a:t>.</a:t>
            </a:r>
            <a:endParaRPr lang="fr-FR" dirty="0"/>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62</a:t>
            </a:fld>
            <a:endParaRPr lang="fr-FR"/>
          </a:p>
        </p:txBody>
      </p:sp>
    </p:spTree>
    <p:extLst>
      <p:ext uri="{BB962C8B-B14F-4D97-AF65-F5344CB8AC3E}">
        <p14:creationId xmlns:p14="http://schemas.microsoft.com/office/powerpoint/2010/main" val="175491290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Conseil d’entreprise</a:t>
            </a:r>
            <a:endParaRPr lang="fr-FR" dirty="0"/>
          </a:p>
        </p:txBody>
      </p:sp>
      <p:sp>
        <p:nvSpPr>
          <p:cNvPr id="3" name="Espace réservé du contenu 2"/>
          <p:cNvSpPr>
            <a:spLocks noGrp="1"/>
          </p:cNvSpPr>
          <p:nvPr>
            <p:ph sz="quarter" idx="1"/>
          </p:nvPr>
        </p:nvSpPr>
        <p:spPr/>
        <p:txBody>
          <a:bodyPr>
            <a:normAutofit fontScale="77500" lnSpcReduction="20000"/>
          </a:bodyPr>
          <a:lstStyle/>
          <a:p>
            <a:r>
              <a:rPr lang="fr-FR" dirty="0" smtClean="0"/>
              <a:t>L’accord  </a:t>
            </a:r>
            <a:r>
              <a:rPr lang="fr-FR" dirty="0"/>
              <a:t>fixe le nombre d’heures de délégation </a:t>
            </a:r>
            <a:r>
              <a:rPr lang="fr-FR" dirty="0" smtClean="0"/>
              <a:t>des élus </a:t>
            </a:r>
            <a:r>
              <a:rPr lang="fr-FR" dirty="0"/>
              <a:t>du conseil d’entreprise participant aux </a:t>
            </a:r>
            <a:r>
              <a:rPr lang="fr-FR" dirty="0" smtClean="0"/>
              <a:t>négociations</a:t>
            </a:r>
            <a:r>
              <a:rPr lang="fr-FR" dirty="0"/>
              <a:t> </a:t>
            </a:r>
            <a:r>
              <a:rPr lang="fr-FR" dirty="0" smtClean="0"/>
              <a:t>(minimum fixé par décret)</a:t>
            </a:r>
            <a:endParaRPr lang="fr-FR" dirty="0"/>
          </a:p>
          <a:p>
            <a:pPr marL="0" indent="0">
              <a:buNone/>
            </a:pPr>
            <a:r>
              <a:rPr lang="fr-FR" dirty="0"/>
              <a:t> </a:t>
            </a:r>
          </a:p>
          <a:p>
            <a:r>
              <a:rPr lang="fr-FR" dirty="0" smtClean="0"/>
              <a:t>L’accord peut </a:t>
            </a:r>
            <a:r>
              <a:rPr lang="fr-FR" dirty="0"/>
              <a:t>fixer la composition de la délégation qui négocie les </a:t>
            </a:r>
            <a:r>
              <a:rPr lang="fr-FR" dirty="0" smtClean="0"/>
              <a:t>accords d’entreprise</a:t>
            </a:r>
            <a:r>
              <a:rPr lang="fr-FR" dirty="0"/>
              <a:t> </a:t>
            </a:r>
          </a:p>
          <a:p>
            <a:pPr marL="0" indent="0">
              <a:buNone/>
            </a:pPr>
            <a:endParaRPr lang="fr-FR" dirty="0"/>
          </a:p>
          <a:p>
            <a:r>
              <a:rPr lang="fr-FR" dirty="0" smtClean="0"/>
              <a:t>L’accord peut </a:t>
            </a:r>
            <a:r>
              <a:rPr lang="fr-FR" dirty="0"/>
              <a:t>fixer la périodicité de tout ou partie des thèmes de négociation du conseil </a:t>
            </a:r>
            <a:r>
              <a:rPr lang="fr-FR" dirty="0" smtClean="0"/>
              <a:t>d’entreprise</a:t>
            </a:r>
            <a:r>
              <a:rPr lang="fr-FR" dirty="0"/>
              <a:t> </a:t>
            </a:r>
          </a:p>
          <a:p>
            <a:endParaRPr lang="fr-FR" dirty="0"/>
          </a:p>
          <a:p>
            <a:r>
              <a:rPr lang="fr-FR" dirty="0" smtClean="0"/>
              <a:t>La </a:t>
            </a:r>
            <a:r>
              <a:rPr lang="fr-FR" dirty="0"/>
              <a:t>validité </a:t>
            </a:r>
            <a:r>
              <a:rPr lang="fr-FR" dirty="0" smtClean="0"/>
              <a:t>d’un accord d’entreprise conclu </a:t>
            </a:r>
            <a:r>
              <a:rPr lang="fr-FR" dirty="0"/>
              <a:t>par le conseil d’entreprise est subordonnée à sa signature </a:t>
            </a:r>
            <a:r>
              <a:rPr lang="fr-FR" dirty="0" smtClean="0"/>
              <a:t>:</a:t>
            </a:r>
          </a:p>
          <a:p>
            <a:pPr lvl="1"/>
            <a:r>
              <a:rPr lang="fr-FR" dirty="0" smtClean="0"/>
              <a:t>par </a:t>
            </a:r>
            <a:r>
              <a:rPr lang="fr-FR" dirty="0"/>
              <a:t>la majorité des membres titulaires élus du conseil </a:t>
            </a:r>
            <a:endParaRPr lang="fr-FR" dirty="0" smtClean="0"/>
          </a:p>
          <a:p>
            <a:pPr lvl="1"/>
            <a:r>
              <a:rPr lang="fr-FR" dirty="0" smtClean="0"/>
              <a:t>ou </a:t>
            </a:r>
            <a:r>
              <a:rPr lang="fr-FR" dirty="0"/>
              <a:t>par un ou plusieurs membres titulaires ayant recueilli plus de 50 % des </a:t>
            </a:r>
            <a:r>
              <a:rPr lang="fr-FR" dirty="0" smtClean="0"/>
              <a:t>SE lors </a:t>
            </a:r>
            <a:r>
              <a:rPr lang="fr-FR" dirty="0"/>
              <a:t>des dernières élections </a:t>
            </a:r>
            <a:r>
              <a:rPr lang="fr-FR" dirty="0" smtClean="0"/>
              <a:t>professionnelles (suffrages </a:t>
            </a:r>
            <a:r>
              <a:rPr lang="fr-FR" dirty="0"/>
              <a:t>recueillis lors du premier tour des élections pour les élus </a:t>
            </a:r>
            <a:r>
              <a:rPr lang="fr-FR" dirty="0" smtClean="0"/>
              <a:t>premier tour </a:t>
            </a:r>
            <a:r>
              <a:rPr lang="fr-FR" dirty="0"/>
              <a:t>et </a:t>
            </a:r>
            <a:r>
              <a:rPr lang="fr-FR" dirty="0" smtClean="0"/>
              <a:t> </a:t>
            </a:r>
            <a:r>
              <a:rPr lang="fr-FR" dirty="0"/>
              <a:t>ceux recueillis lors du second tour pour les élus au </a:t>
            </a:r>
            <a:r>
              <a:rPr lang="fr-FR" dirty="0" smtClean="0"/>
              <a:t>second tour)</a:t>
            </a:r>
            <a:r>
              <a:rPr lang="fr-FR" dirty="0"/>
              <a:t> </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63</a:t>
            </a:fld>
            <a:endParaRPr lang="fr-FR"/>
          </a:p>
        </p:txBody>
      </p:sp>
    </p:spTree>
    <p:extLst>
      <p:ext uri="{BB962C8B-B14F-4D97-AF65-F5344CB8AC3E}">
        <p14:creationId xmlns:p14="http://schemas.microsoft.com/office/powerpoint/2010/main" val="173168787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Sources d’information</a:t>
            </a:r>
            <a:endParaRPr lang="fr-FR" dirty="0"/>
          </a:p>
        </p:txBody>
      </p:sp>
      <p:sp>
        <p:nvSpPr>
          <p:cNvPr id="3" name="Espace réservé du contenu 2"/>
          <p:cNvSpPr>
            <a:spLocks noGrp="1"/>
          </p:cNvSpPr>
          <p:nvPr>
            <p:ph idx="1"/>
          </p:nvPr>
        </p:nvSpPr>
        <p:spPr>
          <a:xfrm>
            <a:off x="457200" y="1600201"/>
            <a:ext cx="8229600" cy="3412976"/>
          </a:xfrm>
        </p:spPr>
        <p:txBody>
          <a:bodyPr>
            <a:noAutofit/>
          </a:bodyPr>
          <a:lstStyle/>
          <a:p>
            <a:pPr marL="0" indent="0" algn="ctr">
              <a:buNone/>
            </a:pPr>
            <a:r>
              <a:rPr lang="fr-FR" sz="2000" dirty="0" smtClean="0"/>
              <a:t>Fiches générales d’information</a:t>
            </a:r>
          </a:p>
          <a:p>
            <a:pPr marL="0" indent="0">
              <a:buNone/>
            </a:pPr>
            <a:r>
              <a:rPr lang="fr-FR" sz="2000" dirty="0">
                <a:hlinkClick r:id="rId3"/>
              </a:rPr>
              <a:t>http://travail-emploi.gouv.fr/droit-du-travail</a:t>
            </a:r>
            <a:r>
              <a:rPr lang="fr-FR" sz="2000" dirty="0" smtClean="0">
                <a:hlinkClick r:id="rId3"/>
              </a:rPr>
              <a:t>/</a:t>
            </a:r>
            <a:endParaRPr lang="fr-FR" sz="2000" dirty="0"/>
          </a:p>
          <a:p>
            <a:pPr marL="0" indent="0">
              <a:buNone/>
            </a:pPr>
            <a:endParaRPr lang="fr-FR" sz="2000" dirty="0" smtClean="0"/>
          </a:p>
          <a:p>
            <a:pPr marL="0" indent="0" algn="ctr">
              <a:buNone/>
            </a:pPr>
            <a:r>
              <a:rPr lang="fr-FR" sz="2000" dirty="0" smtClean="0"/>
              <a:t>Licenciement (procédures-modèles de lettre)</a:t>
            </a:r>
            <a:endParaRPr lang="fr-FR" sz="2000" dirty="0"/>
          </a:p>
          <a:p>
            <a:pPr marL="0" indent="0">
              <a:buNone/>
            </a:pPr>
            <a:r>
              <a:rPr lang="fr-FR" sz="2000" dirty="0">
                <a:hlinkClick r:id="rId4"/>
              </a:rPr>
              <a:t>http://travail-emploi.gouv.fr/droit-du-travail/rupture-de-contrats/licenciement</a:t>
            </a:r>
            <a:r>
              <a:rPr lang="fr-FR" sz="2000" dirty="0" smtClean="0">
                <a:hlinkClick r:id="rId4"/>
              </a:rPr>
              <a:t>/</a:t>
            </a:r>
            <a:endParaRPr lang="fr-FR" sz="2000" dirty="0" smtClean="0"/>
          </a:p>
          <a:p>
            <a:pPr marL="0" indent="0">
              <a:buNone/>
            </a:pPr>
            <a:endParaRPr lang="fr-FR" sz="2000" dirty="0" smtClean="0"/>
          </a:p>
          <a:p>
            <a:pPr marL="0" indent="0" algn="ctr">
              <a:buNone/>
            </a:pPr>
            <a:r>
              <a:rPr lang="fr-FR" sz="2000" dirty="0"/>
              <a:t>Elections </a:t>
            </a:r>
            <a:r>
              <a:rPr lang="fr-FR" sz="2000" dirty="0" smtClean="0"/>
              <a:t>professionnelles</a:t>
            </a:r>
            <a:endParaRPr lang="fr-FR" sz="2000" dirty="0"/>
          </a:p>
          <a:p>
            <a:pPr marL="0" indent="0">
              <a:buNone/>
            </a:pPr>
            <a:r>
              <a:rPr lang="fr-FR" sz="2000" dirty="0">
                <a:hlinkClick r:id="rId5"/>
              </a:rPr>
              <a:t>https://www.elections-professionnelles.travail.gouv.fr/</a:t>
            </a:r>
            <a:endParaRPr lang="fr-FR" sz="2000" dirty="0"/>
          </a:p>
        </p:txBody>
      </p:sp>
      <p:sp>
        <p:nvSpPr>
          <p:cNvPr id="10" name="ZoneTexte 9"/>
          <p:cNvSpPr txBox="1"/>
          <p:nvPr/>
        </p:nvSpPr>
        <p:spPr>
          <a:xfrm>
            <a:off x="5508104" y="5733256"/>
            <a:ext cx="3384376" cy="646331"/>
          </a:xfrm>
          <a:prstGeom prst="rect">
            <a:avLst/>
          </a:prstGeom>
          <a:noFill/>
        </p:spPr>
        <p:txBody>
          <a:bodyPr wrap="square" rtlCol="0">
            <a:spAutoFit/>
          </a:bodyPr>
          <a:lstStyle/>
          <a:p>
            <a:pPr algn="ctr"/>
            <a:r>
              <a:rPr lang="fr-FR" dirty="0" smtClean="0"/>
              <a:t>Présentation des ordonnances </a:t>
            </a:r>
          </a:p>
          <a:p>
            <a:pPr algn="ctr"/>
            <a:r>
              <a:rPr lang="fr-FR" dirty="0" smtClean="0"/>
              <a:t>du 22 septembre 2017</a:t>
            </a:r>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64</a:t>
            </a:fld>
            <a:endParaRPr lang="fr-FR"/>
          </a:p>
        </p:txBody>
      </p:sp>
    </p:spTree>
    <p:extLst>
      <p:ext uri="{BB962C8B-B14F-4D97-AF65-F5344CB8AC3E}">
        <p14:creationId xmlns:p14="http://schemas.microsoft.com/office/powerpoint/2010/main" val="4131768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827584" y="2819400"/>
            <a:ext cx="7416824" cy="2985864"/>
          </a:xfrm>
        </p:spPr>
        <p:txBody>
          <a:bodyPr>
            <a:normAutofit fontScale="92500"/>
          </a:bodyPr>
          <a:lstStyle/>
          <a:p>
            <a:r>
              <a:rPr lang="fr-FR" sz="2600" cap="none" dirty="0"/>
              <a:t>Trois grands blocs distinguent:</a:t>
            </a:r>
          </a:p>
          <a:p>
            <a:pPr lvl="1" algn="l"/>
            <a:r>
              <a:rPr lang="fr-FR" sz="2600" dirty="0" smtClean="0"/>
              <a:t>- Les </a:t>
            </a:r>
            <a:r>
              <a:rPr lang="fr-FR" sz="2600" dirty="0"/>
              <a:t>domaines de primauté de la branche (bloc 1)</a:t>
            </a:r>
          </a:p>
          <a:p>
            <a:pPr lvl="1" algn="l"/>
            <a:r>
              <a:rPr lang="fr-FR" sz="2600" dirty="0" smtClean="0"/>
              <a:t>- Les </a:t>
            </a:r>
            <a:r>
              <a:rPr lang="fr-FR" sz="2600" dirty="0"/>
              <a:t>domaines dans lesquels la branche peut prévoir des clauses de verrouillage (bloc 2)</a:t>
            </a:r>
          </a:p>
          <a:p>
            <a:pPr lvl="1" algn="l"/>
            <a:r>
              <a:rPr lang="fr-FR" sz="2600" dirty="0" smtClean="0"/>
              <a:t>- Les </a:t>
            </a:r>
            <a:r>
              <a:rPr lang="fr-FR" sz="2600" dirty="0"/>
              <a:t>domaines dans lesquels l’accord d’entreprise prime sur l’accord de branche  (bloc 3)</a:t>
            </a:r>
          </a:p>
          <a:p>
            <a:endParaRPr lang="fr-FR" dirty="0"/>
          </a:p>
        </p:txBody>
      </p:sp>
      <p:sp>
        <p:nvSpPr>
          <p:cNvPr id="3" name="Titre 2"/>
          <p:cNvSpPr>
            <a:spLocks noGrp="1"/>
          </p:cNvSpPr>
          <p:nvPr>
            <p:ph type="ctrTitle"/>
          </p:nvPr>
        </p:nvSpPr>
        <p:spPr/>
        <p:txBody>
          <a:bodyPr>
            <a:normAutofit fontScale="90000"/>
          </a:bodyPr>
          <a:lstStyle/>
          <a:p>
            <a:r>
              <a:rPr lang="fr-FR" dirty="0" smtClean="0"/>
              <a:t>Articulation entre accords de branche (AB) et accords d’entreprise (AE)</a:t>
            </a:r>
            <a:endParaRPr lang="fr-FR" dirty="0"/>
          </a:p>
        </p:txBody>
      </p:sp>
    </p:spTree>
    <p:extLst>
      <p:ext uri="{BB962C8B-B14F-4D97-AF65-F5344CB8AC3E}">
        <p14:creationId xmlns:p14="http://schemas.microsoft.com/office/powerpoint/2010/main" val="21109073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404664"/>
            <a:ext cx="8229600" cy="706090"/>
          </a:xfrm>
        </p:spPr>
        <p:txBody>
          <a:bodyPr>
            <a:noAutofit/>
          </a:bodyPr>
          <a:lstStyle/>
          <a:p>
            <a:r>
              <a:rPr lang="fr-FR" sz="2400" b="1" dirty="0" smtClean="0"/>
              <a:t>Bloc 1 :domaines de primauté de la branche </a:t>
            </a:r>
            <a:r>
              <a:rPr lang="fr-FR" sz="2400" b="1" dirty="0"/>
              <a:t/>
            </a:r>
            <a:br>
              <a:rPr lang="fr-FR" sz="2400" b="1" dirty="0"/>
            </a:br>
            <a:r>
              <a:rPr lang="fr-FR" sz="2400" b="1" dirty="0" smtClean="0"/>
              <a:t>(L. 2253-1). Ce sont </a:t>
            </a:r>
            <a:r>
              <a:rPr lang="fr-FR" sz="2400" b="1" dirty="0" smtClean="0">
                <a:effectLst>
                  <a:outerShdw blurRad="38100" dist="38100" dir="2700000" algn="tl">
                    <a:srgbClr val="000000">
                      <a:alpha val="43137"/>
                    </a:srgbClr>
                  </a:outerShdw>
                </a:effectLst>
              </a:rPr>
              <a:t>notamment</a:t>
            </a:r>
            <a:endParaRPr lang="fr-FR" sz="2400" b="1" dirty="0">
              <a:effectLst>
                <a:outerShdw blurRad="38100" dist="38100" dir="2700000" algn="tl">
                  <a:srgbClr val="000000">
                    <a:alpha val="43137"/>
                  </a:srgbClr>
                </a:outerShdw>
              </a:effectLst>
            </a:endParaRPr>
          </a:p>
        </p:txBody>
      </p:sp>
      <p:sp>
        <p:nvSpPr>
          <p:cNvPr id="3" name="Espace réservé du contenu 2"/>
          <p:cNvSpPr>
            <a:spLocks noGrp="1"/>
          </p:cNvSpPr>
          <p:nvPr>
            <p:ph sz="quarter" idx="1"/>
          </p:nvPr>
        </p:nvSpPr>
        <p:spPr>
          <a:xfrm>
            <a:off x="467544" y="1412776"/>
            <a:ext cx="8229600" cy="5289451"/>
          </a:xfrm>
        </p:spPr>
        <p:txBody>
          <a:bodyPr>
            <a:normAutofit fontScale="70000" lnSpcReduction="20000"/>
          </a:bodyPr>
          <a:lstStyle/>
          <a:p>
            <a:r>
              <a:rPr lang="fr-FR" dirty="0" smtClean="0"/>
              <a:t> </a:t>
            </a:r>
            <a:r>
              <a:rPr lang="fr-FR" sz="2000" dirty="0" smtClean="0"/>
              <a:t>salaires minima hiérarchiques </a:t>
            </a:r>
            <a:endParaRPr lang="fr-FR" sz="2000" dirty="0"/>
          </a:p>
          <a:p>
            <a:pPr marL="0" indent="0">
              <a:buNone/>
            </a:pPr>
            <a:r>
              <a:rPr lang="fr-FR" sz="2000" dirty="0"/>
              <a:t> </a:t>
            </a:r>
          </a:p>
          <a:p>
            <a:r>
              <a:rPr lang="fr-FR" sz="2000" dirty="0" smtClean="0"/>
              <a:t>classifications</a:t>
            </a:r>
            <a:r>
              <a:rPr lang="fr-FR" sz="2000" dirty="0"/>
              <a:t> </a:t>
            </a:r>
          </a:p>
          <a:p>
            <a:pPr marL="0" indent="0">
              <a:buNone/>
            </a:pPr>
            <a:r>
              <a:rPr lang="fr-FR" sz="2000" dirty="0"/>
              <a:t> </a:t>
            </a:r>
          </a:p>
          <a:p>
            <a:r>
              <a:rPr lang="fr-FR" sz="2000" dirty="0" smtClean="0"/>
              <a:t>garanties </a:t>
            </a:r>
            <a:r>
              <a:rPr lang="fr-FR" sz="2000" dirty="0"/>
              <a:t>collectives complémentaires (Cf. L. 912-1 CSS)  </a:t>
            </a:r>
          </a:p>
          <a:p>
            <a:pPr marL="0" indent="0">
              <a:buNone/>
            </a:pPr>
            <a:r>
              <a:rPr lang="fr-FR" sz="2000" dirty="0"/>
              <a:t> </a:t>
            </a:r>
          </a:p>
          <a:p>
            <a:r>
              <a:rPr lang="fr-FR" sz="2000" dirty="0" smtClean="0"/>
              <a:t> </a:t>
            </a:r>
            <a:r>
              <a:rPr lang="fr-FR" sz="2000" dirty="0"/>
              <a:t>équivalence/ annualisation/qualification travailleur de nuit/durée mini du tps partiel, majoration </a:t>
            </a:r>
            <a:r>
              <a:rPr lang="fr-FR" sz="2000" dirty="0" smtClean="0"/>
              <a:t>des heures complémentaires/augmentation </a:t>
            </a:r>
            <a:r>
              <a:rPr lang="fr-FR" sz="2000" dirty="0"/>
              <a:t>temporaire de la durée du travail prévue au contrat </a:t>
            </a:r>
            <a:endParaRPr lang="fr-FR" sz="2000" dirty="0" smtClean="0"/>
          </a:p>
          <a:p>
            <a:pPr marL="0" indent="0">
              <a:buNone/>
            </a:pPr>
            <a:endParaRPr lang="fr-FR" sz="2000" dirty="0" smtClean="0"/>
          </a:p>
          <a:p>
            <a:r>
              <a:rPr lang="fr-FR" sz="2000" dirty="0"/>
              <a:t> durée, renouvellement, délai de carence des CDD, </a:t>
            </a:r>
            <a:r>
              <a:rPr lang="fr-FR" sz="2000" dirty="0" smtClean="0"/>
              <a:t>CTT</a:t>
            </a:r>
          </a:p>
          <a:p>
            <a:pPr marL="0" indent="0">
              <a:buNone/>
            </a:pPr>
            <a:endParaRPr lang="fr-FR" sz="2000" dirty="0" smtClean="0"/>
          </a:p>
          <a:p>
            <a:r>
              <a:rPr lang="fr-FR" sz="2000" dirty="0"/>
              <a:t>c</a:t>
            </a:r>
            <a:r>
              <a:rPr lang="fr-FR" sz="2000" dirty="0" smtClean="0"/>
              <a:t>as de recours au CTT</a:t>
            </a:r>
            <a:endParaRPr lang="fr-FR" sz="2000" dirty="0"/>
          </a:p>
          <a:p>
            <a:endParaRPr lang="fr-FR" sz="2000" dirty="0"/>
          </a:p>
          <a:p>
            <a:r>
              <a:rPr lang="fr-FR" sz="2000" dirty="0" smtClean="0"/>
              <a:t>contrat </a:t>
            </a:r>
            <a:r>
              <a:rPr lang="fr-FR" sz="2000" dirty="0"/>
              <a:t>de chantier ou d’opération </a:t>
            </a:r>
          </a:p>
          <a:p>
            <a:endParaRPr lang="fr-FR" sz="2000" dirty="0"/>
          </a:p>
          <a:p>
            <a:r>
              <a:rPr lang="fr-FR" sz="2000" dirty="0" smtClean="0"/>
              <a:t>égalité </a:t>
            </a:r>
            <a:r>
              <a:rPr lang="fr-FR" sz="2000" dirty="0"/>
              <a:t>professionnelle</a:t>
            </a:r>
          </a:p>
          <a:p>
            <a:pPr marL="0" indent="0">
              <a:buNone/>
            </a:pPr>
            <a:endParaRPr lang="fr-FR" sz="2000" dirty="0"/>
          </a:p>
          <a:p>
            <a:r>
              <a:rPr lang="fr-FR" sz="2000" dirty="0" smtClean="0"/>
              <a:t>conditions </a:t>
            </a:r>
            <a:r>
              <a:rPr lang="fr-FR" sz="2000" dirty="0"/>
              <a:t>et durées de renouvellement de la période d’essai</a:t>
            </a:r>
          </a:p>
          <a:p>
            <a:endParaRPr lang="fr-FR" sz="2000" dirty="0"/>
          </a:p>
          <a:p>
            <a:r>
              <a:rPr lang="fr-FR" sz="2000" dirty="0"/>
              <a:t> </a:t>
            </a:r>
            <a:r>
              <a:rPr lang="fr-FR" sz="2000" dirty="0" smtClean="0"/>
              <a:t>modalités </a:t>
            </a:r>
            <a:r>
              <a:rPr lang="fr-FR" sz="2000" dirty="0"/>
              <a:t>conventionnelles  de poursuite des contrats de travail entre deux entreprises (hors L. 1224-1)</a:t>
            </a:r>
          </a:p>
          <a:p>
            <a:endParaRPr lang="fr-FR" sz="2000" dirty="0"/>
          </a:p>
          <a:p>
            <a:endParaRPr lang="fr-FR" sz="2800" dirty="0"/>
          </a:p>
          <a:p>
            <a:endParaRPr lang="fr-FR" dirty="0" smtClean="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8</a:t>
            </a:fld>
            <a:endParaRPr lang="fr-FR"/>
          </a:p>
        </p:txBody>
      </p:sp>
    </p:spTree>
    <p:extLst>
      <p:ext uri="{BB962C8B-B14F-4D97-AF65-F5344CB8AC3E}">
        <p14:creationId xmlns:p14="http://schemas.microsoft.com/office/powerpoint/2010/main" val="1377980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Bloc </a:t>
            </a:r>
            <a:r>
              <a:rPr lang="fr-FR" dirty="0"/>
              <a:t>2: domaines verrouillables par la </a:t>
            </a:r>
            <a:r>
              <a:rPr lang="fr-FR" dirty="0" smtClean="0"/>
              <a:t>branche </a:t>
            </a:r>
            <a:endParaRPr lang="fr-FR" dirty="0"/>
          </a:p>
        </p:txBody>
      </p:sp>
      <p:sp>
        <p:nvSpPr>
          <p:cNvPr id="3" name="Espace réservé du contenu 2"/>
          <p:cNvSpPr>
            <a:spLocks noGrp="1"/>
          </p:cNvSpPr>
          <p:nvPr>
            <p:ph sz="quarter" idx="1"/>
          </p:nvPr>
        </p:nvSpPr>
        <p:spPr/>
        <p:txBody>
          <a:bodyPr>
            <a:normAutofit fontScale="92500" lnSpcReduction="20000"/>
          </a:bodyPr>
          <a:lstStyle/>
          <a:p>
            <a:pPr marL="0" indent="0">
              <a:buNone/>
            </a:pPr>
            <a:r>
              <a:rPr lang="fr-FR" sz="2400" dirty="0" smtClean="0"/>
              <a:t>Ce bloc comprend les matières dans lesquelles  les stipulations de l’AB prévalent sur celles de l’AE, à condition de le prévoir expressément (clauses de verrouillage) </a:t>
            </a:r>
            <a:r>
              <a:rPr lang="fr-FR" sz="2400" b="1" dirty="0" smtClean="0"/>
              <a:t>avant le 1</a:t>
            </a:r>
            <a:r>
              <a:rPr lang="fr-FR" sz="2400" b="1" baseline="30000" dirty="0" smtClean="0"/>
              <a:t>er</a:t>
            </a:r>
            <a:r>
              <a:rPr lang="fr-FR" sz="2400" b="1" dirty="0" smtClean="0"/>
              <a:t> janvier 2019</a:t>
            </a:r>
            <a:r>
              <a:rPr lang="fr-FR" sz="2400" dirty="0" smtClean="0"/>
              <a:t>. </a:t>
            </a:r>
          </a:p>
          <a:p>
            <a:pPr marL="0" indent="0">
              <a:buNone/>
            </a:pPr>
            <a:r>
              <a:rPr lang="fr-FR" sz="2400" dirty="0" smtClean="0"/>
              <a:t>Cela concerne:</a:t>
            </a:r>
          </a:p>
          <a:p>
            <a:endParaRPr lang="fr-FR" sz="2400" dirty="0" smtClean="0"/>
          </a:p>
          <a:p>
            <a:r>
              <a:rPr lang="fr-FR" sz="2400" dirty="0"/>
              <a:t>1° prévention des effets de l’exposition aux (ex)facteurs de « pénibilité» (L. 4161-1)</a:t>
            </a:r>
          </a:p>
          <a:p>
            <a:endParaRPr lang="fr-FR" sz="2400" dirty="0"/>
          </a:p>
          <a:p>
            <a:r>
              <a:rPr lang="fr-FR" sz="2400" dirty="0"/>
              <a:t>2° insertion et maintien dans l’emploi des TH </a:t>
            </a:r>
          </a:p>
          <a:p>
            <a:endParaRPr lang="fr-FR" sz="2400" dirty="0"/>
          </a:p>
          <a:p>
            <a:r>
              <a:rPr lang="fr-FR" sz="2400" dirty="0"/>
              <a:t>3° seuil d’effectif de désignation des DS, nombre, valorisation du parcours syndical </a:t>
            </a:r>
          </a:p>
          <a:p>
            <a:endParaRPr lang="fr-FR" sz="2400" dirty="0"/>
          </a:p>
          <a:p>
            <a:r>
              <a:rPr lang="fr-FR" sz="2400" dirty="0"/>
              <a:t>4° primes pour travaux dangereux ou insalubres.</a:t>
            </a:r>
          </a:p>
          <a:p>
            <a:endParaRPr lang="fr-FR" dirty="0"/>
          </a:p>
        </p:txBody>
      </p:sp>
      <p:sp>
        <p:nvSpPr>
          <p:cNvPr id="5" name="Espace réservé du numéro de diapositive 4"/>
          <p:cNvSpPr>
            <a:spLocks noGrp="1"/>
          </p:cNvSpPr>
          <p:nvPr>
            <p:ph type="sldNum" sz="quarter" idx="12"/>
          </p:nvPr>
        </p:nvSpPr>
        <p:spPr/>
        <p:txBody>
          <a:bodyPr/>
          <a:lstStyle/>
          <a:p>
            <a:fld id="{8947E55B-19DE-40BB-BEA9-1C3CBE182288}" type="slidenum">
              <a:rPr lang="fr-FR" smtClean="0"/>
              <a:t>9</a:t>
            </a:fld>
            <a:endParaRPr lang="fr-FR"/>
          </a:p>
        </p:txBody>
      </p:sp>
    </p:spTree>
    <p:extLst>
      <p:ext uri="{BB962C8B-B14F-4D97-AF65-F5344CB8AC3E}">
        <p14:creationId xmlns:p14="http://schemas.microsoft.com/office/powerpoint/2010/main" val="12155138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ireccte - Document" ma:contentTypeID="0x0101002B9C2962A44E47E49C985B3DB63656AE00AE3537E11265804CA9723FC7722A8EC1" ma:contentTypeVersion="9" ma:contentTypeDescription="Document pour les portails de type Direccte" ma:contentTypeScope="" ma:versionID="2edae1525ca30877d15855f6da7df79b">
  <xsd:schema xmlns:xsd="http://www.w3.org/2001/XMLSchema" xmlns:xs="http://www.w3.org/2001/XMLSchema" xmlns:p="http://schemas.microsoft.com/office/2006/metadata/properties" xmlns:ns2="2ff91c20-40e6-4ab5-a5ac-9b5646c66526" xmlns:ns3="ab994d58-9349-46a1-8cee-b96a64c5dc7e" targetNamespace="http://schemas.microsoft.com/office/2006/metadata/properties" ma:root="true" ma:fieldsID="445c08457980cc0824bedc7d89220efb" ns2:_="" ns3:_="">
    <xsd:import namespace="2ff91c20-40e6-4ab5-a5ac-9b5646c66526"/>
    <xsd:import namespace="ab994d58-9349-46a1-8cee-b96a64c5dc7e"/>
    <xsd:element name="properties">
      <xsd:complexType>
        <xsd:sequence>
          <xsd:element name="documentManagement">
            <xsd:complexType>
              <xsd:all>
                <xsd:element ref="ns2:DIRECCTE" minOccurs="0"/>
                <xsd:element ref="ns2:Rubrique" minOccurs="0"/>
                <xsd:element ref="ns2:RubriqueNiv2" minOccurs="0"/>
                <xsd:element ref="ns2:RubriqueNiv3" minOccurs="0"/>
                <xsd:element ref="ns2:Auteur" minOccurs="0"/>
                <xsd:element ref="ns2:Mots_x0020_Clefs" minOccurs="0"/>
                <xsd:element ref="ns3:_dlc_DocId" minOccurs="0"/>
                <xsd:element ref="ns3:_dlc_DocIdUrl" minOccurs="0"/>
                <xsd:element ref="ns3:_dlc_DocIdPersistId" minOccurs="0"/>
                <xsd:element ref="ns3:Resume" minOccurs="0"/>
                <xsd:element ref="ns3:Année" minOccurs="0"/>
                <xsd:element ref="ns3:Mois" minOccurs="0"/>
                <xsd:element ref="ns3:Jou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f91c20-40e6-4ab5-a5ac-9b5646c66526" elementFormDefault="qualified">
    <xsd:import namespace="http://schemas.microsoft.com/office/2006/documentManagement/types"/>
    <xsd:import namespace="http://schemas.microsoft.com/office/infopath/2007/PartnerControls"/>
    <xsd:element name="DIRECCTE" ma:index="8" nillable="true" ma:displayName="DIRECCTE" ma:internalName="DIRECCTE">
      <xsd:simpleType>
        <xsd:restriction base="dms:Text">
          <xsd:maxLength value="255"/>
        </xsd:restriction>
      </xsd:simpleType>
    </xsd:element>
    <xsd:element name="Rubrique" ma:index="9" nillable="true" ma:displayName="Rubrique" ma:internalName="Rubrique">
      <xsd:simpleType>
        <xsd:restriction base="dms:Text">
          <xsd:maxLength value="255"/>
        </xsd:restriction>
      </xsd:simpleType>
    </xsd:element>
    <xsd:element name="RubriqueNiv2" ma:index="10" nillable="true" ma:displayName="Rubrique Niveau 2" ma:internalName="RubriqueNiv2">
      <xsd:simpleType>
        <xsd:restriction base="dms:Text">
          <xsd:maxLength value="255"/>
        </xsd:restriction>
      </xsd:simpleType>
    </xsd:element>
    <xsd:element name="RubriqueNiv3" ma:index="11" nillable="true" ma:displayName="Rubrique Niveau 3" ma:internalName="RubriqueNiv3">
      <xsd:simpleType>
        <xsd:restriction base="dms:Text">
          <xsd:maxLength value="255"/>
        </xsd:restriction>
      </xsd:simpleType>
    </xsd:element>
    <xsd:element name="Auteur" ma:index="12" nillable="true" ma:displayName="Auteur" ma:list="UserInfo" ma:SharePointGroup="0" ma:internalName="Auteu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ots_x0020_Clefs" ma:index="13" nillable="true" ma:displayName="Mots Clefs" ma:internalName="Mots_x0020_Clef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994d58-9349-46a1-8cee-b96a64c5dc7e" elementFormDefault="qualified">
    <xsd:import namespace="http://schemas.microsoft.com/office/2006/documentManagement/types"/>
    <xsd:import namespace="http://schemas.microsoft.com/office/infopath/2007/PartnerControls"/>
    <xsd:element name="_dlc_DocId" ma:index="14" nillable="true" ma:displayName="Valeur d’ID de document" ma:description="Valeur de l’ID de document affecté à cet élément." ma:internalName="_dlc_DocId" ma:readOnly="true">
      <xsd:simpleType>
        <xsd:restriction base="dms:Text"/>
      </xsd:simpleType>
    </xsd:element>
    <xsd:element name="_dlc_DocIdUrl" ma:index="15"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Resume" ma:index="17" nillable="true" ma:displayName="Résumé" ma:internalName="Resume">
      <xsd:simpleType>
        <xsd:restriction base="dms:Text">
          <xsd:maxLength value="255"/>
        </xsd:restriction>
      </xsd:simpleType>
    </xsd:element>
    <xsd:element name="Année" ma:index="18" nillable="true" ma:displayName="Année" ma:description="" ma:format="Dropdown" ma:internalName="Ann_x00e9_e">
      <xsd:simpleType>
        <xsd:union memberTypes="dms:Text">
          <xsd:simpleType>
            <xsd:restriction base="dms:Choice">
              <xsd:enumeration value="2004"/>
              <xsd:enumeration value="2005"/>
              <xsd:enumeration value="2006"/>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restriction>
          </xsd:simpleType>
        </xsd:union>
      </xsd:simpleType>
    </xsd:element>
    <xsd:element name="Mois" ma:index="19" nillable="true" ma:displayName="Mois" ma:format="Dropdown" ma:internalName="Mois">
      <xsd:simpleType>
        <xsd:restriction base="dms:Choice">
          <xsd:enumeration value="01 - Janvier"/>
          <xsd:enumeration value="02 - Février"/>
          <xsd:enumeration value="03 - Mars"/>
          <xsd:enumeration value="04 - Avril"/>
          <xsd:enumeration value="05 - Mai"/>
          <xsd:enumeration value="06 - Juin"/>
          <xsd:enumeration value="07 - Juillet"/>
          <xsd:enumeration value="08 - Août"/>
          <xsd:enumeration value="09 - Septembre"/>
          <xsd:enumeration value="10 - Octobre"/>
          <xsd:enumeration value="11 - Novembre"/>
          <xsd:enumeration value="12 - Décembre"/>
        </xsd:restriction>
      </xsd:simpleType>
    </xsd:element>
    <xsd:element name="Jour" ma:index="20" nillable="true" ma:displayName="Jour" ma:format="Dropdown" ma:internalName="Jour">
      <xsd:simpleType>
        <xsd:restriction base="dms:Choice">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Jour xmlns="ab994d58-9349-46a1-8cee-b96a64c5dc7e" xsi:nil="true"/>
    <Auteur xmlns="2ff91c20-40e6-4ab5-a5ac-9b5646c66526">
      <UserInfo>
        <DisplayName/>
        <AccountId xsi:nil="true"/>
        <AccountType/>
      </UserInfo>
    </Auteur>
    <DIRECCTE xmlns="2ff91c20-40e6-4ab5-a5ac-9b5646c66526" xsi:nil="true"/>
    <Mots_x0020_Clefs xmlns="2ff91c20-40e6-4ab5-a5ac-9b5646c66526" xsi:nil="true"/>
    <Resume xmlns="ab994d58-9349-46a1-8cee-b96a64c5dc7e">Ce document de présentation fait le point sur les nouvelles dispositions issues des ordonnances "Macron"</Resume>
    <Année xmlns="ab994d58-9349-46a1-8cee-b96a64c5dc7e">2018</Année>
    <RubriqueNiv3 xmlns="2ff91c20-40e6-4ab5-a5ac-9b5646c66526" xsi:nil="true"/>
    <Rubrique xmlns="2ff91c20-40e6-4ab5-a5ac-9b5646c66526" xsi:nil="true"/>
    <RubriqueNiv2 xmlns="2ff91c20-40e6-4ab5-a5ac-9b5646c66526" xsi:nil="true"/>
    <Mois xmlns="ab994d58-9349-46a1-8cee-b96a64c5dc7e">02 - Février</Mois>
    <_dlc_DocId xmlns="ab994d58-9349-46a1-8cee-b96a64c5dc7e">PACA-1172-3</_dlc_DocId>
    <_dlc_DocIdUrl xmlns="ab994d58-9349-46a1-8cee-b96a64c5dc7e">
      <Url>http://intranet.direccte.gouv.fr/paca/Pôle%20T/_layouts/15/DocIdRedir.aspx?ID=PACA-1172-3</Url>
      <Description>PACA-1172-3</Description>
    </_dlc_DocIdUrl>
  </documentManagement>
</p:properties>
</file>

<file path=customXml/itemProps1.xml><?xml version="1.0" encoding="utf-8"?>
<ds:datastoreItem xmlns:ds="http://schemas.openxmlformats.org/officeDocument/2006/customXml" ds:itemID="{0B32ED4F-3790-470C-B8AD-775062FCDA74}">
  <ds:schemaRefs>
    <ds:schemaRef ds:uri="http://schemas.microsoft.com/sharepoint/events"/>
  </ds:schemaRefs>
</ds:datastoreItem>
</file>

<file path=customXml/itemProps2.xml><?xml version="1.0" encoding="utf-8"?>
<ds:datastoreItem xmlns:ds="http://schemas.openxmlformats.org/officeDocument/2006/customXml" ds:itemID="{857A8F8E-7EC2-4338-B88F-A33572AF3FCD}">
  <ds:schemaRefs>
    <ds:schemaRef ds:uri="http://schemas.microsoft.com/sharepoint/v3/contenttype/forms"/>
  </ds:schemaRefs>
</ds:datastoreItem>
</file>

<file path=customXml/itemProps3.xml><?xml version="1.0" encoding="utf-8"?>
<ds:datastoreItem xmlns:ds="http://schemas.openxmlformats.org/officeDocument/2006/customXml" ds:itemID="{7272A9D4-5143-472B-BB1C-469CB63CC7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f91c20-40e6-4ab5-a5ac-9b5646c66526"/>
    <ds:schemaRef ds:uri="ab994d58-9349-46a1-8cee-b96a64c5dc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56A5621-A9F0-4E8F-B674-4DB7E1DD340A}">
  <ds:schemaRefs>
    <ds:schemaRef ds:uri="http://purl.org/dc/elements/1.1/"/>
    <ds:schemaRef ds:uri="http://purl.org/dc/dcmitype/"/>
    <ds:schemaRef ds:uri="http://schemas.microsoft.com/office/2006/metadata/properties"/>
    <ds:schemaRef ds:uri="http://www.w3.org/XML/1998/namespace"/>
    <ds:schemaRef ds:uri="http://schemas.microsoft.com/office/2006/documentManagement/types"/>
    <ds:schemaRef ds:uri="http://purl.org/dc/terms/"/>
    <ds:schemaRef ds:uri="http://schemas.openxmlformats.org/package/2006/metadata/core-properties"/>
    <ds:schemaRef ds:uri="2ff91c20-40e6-4ab5-a5ac-9b5646c66526"/>
    <ds:schemaRef ds:uri="http://schemas.microsoft.com/office/infopath/2007/PartnerControls"/>
    <ds:schemaRef ds:uri="ab994d58-9349-46a1-8cee-b96a64c5dc7e"/>
  </ds:schemaRefs>
</ds:datastoreItem>
</file>

<file path=docProps/app.xml><?xml version="1.0" encoding="utf-8"?>
<Properties xmlns="http://schemas.openxmlformats.org/officeDocument/2006/extended-properties" xmlns:vt="http://schemas.openxmlformats.org/officeDocument/2006/docPropsVTypes">
  <Template/>
  <TotalTime>3391</TotalTime>
  <Words>3044</Words>
  <Application>Microsoft Office PowerPoint</Application>
  <PresentationFormat>Affichage à l'écran (4:3)</PresentationFormat>
  <Paragraphs>506</Paragraphs>
  <Slides>64</Slides>
  <Notes>23</Notes>
  <HiddenSlides>0</HiddenSlides>
  <MMClips>0</MMClips>
  <ScaleCrop>false</ScaleCrop>
  <HeadingPairs>
    <vt:vector size="4" baseType="variant">
      <vt:variant>
        <vt:lpstr>Thème</vt:lpstr>
      </vt:variant>
      <vt:variant>
        <vt:i4>1</vt:i4>
      </vt:variant>
      <vt:variant>
        <vt:lpstr>Titres des diapositives</vt:lpstr>
      </vt:variant>
      <vt:variant>
        <vt:i4>64</vt:i4>
      </vt:variant>
    </vt:vector>
  </HeadingPairs>
  <TitlesOfParts>
    <vt:vector size="65" baseType="lpstr">
      <vt:lpstr>Civil</vt:lpstr>
      <vt:lpstr>Présentation PowerPoint</vt:lpstr>
      <vt:lpstr>Présentation PowerPoint</vt:lpstr>
      <vt:lpstr>La stratégie</vt:lpstr>
      <vt:lpstr>L’ « architecture » des ordonnances</vt:lpstr>
      <vt:lpstr>La plan de la présentation</vt:lpstr>
      <vt:lpstr>   I- Le renforcement de la négociation collective </vt:lpstr>
      <vt:lpstr>Articulation entre accords de branche (AB) et accords d’entreprise (AE)</vt:lpstr>
      <vt:lpstr>Bloc 1 :domaines de primauté de la branche  (L. 2253-1). Ce sont notamment</vt:lpstr>
      <vt:lpstr>Bloc 2: domaines verrouillables par la branche </vt:lpstr>
      <vt:lpstr>Bloc 3: primauté de l’accord d’entreprise</vt:lpstr>
      <vt:lpstr>Négociations obligatoires</vt:lpstr>
      <vt:lpstr>L’obligation de négocier dans l’entreprise (L. 2242-1)</vt:lpstr>
      <vt:lpstr> Accord « de méthode  »   (L. 2242-10)</vt:lpstr>
      <vt:lpstr>Supplétif (L. 2242-13)</vt:lpstr>
      <vt:lpstr>Négociation en l’absence de DS</vt:lpstr>
      <vt:lpstr>Trois situations différentes:</vt:lpstr>
      <vt:lpstr>Entreprises de moins de 11 salariés &amp; entreprises de 11 à 20 salariés sans CSE</vt:lpstr>
      <vt:lpstr>Entreprises de 20 à 49 salariés &amp; entreprises de 11 à 20 salariés avec CSE</vt:lpstr>
      <vt:lpstr>    Entreprises de 50 salariés et plus</vt:lpstr>
      <vt:lpstr>Conditions de validité des accords</vt:lpstr>
      <vt:lpstr>Appréciation du caractère majoritaire des accords</vt:lpstr>
      <vt:lpstr>Conditions de validité des accords  (L. 2232-12)</vt:lpstr>
      <vt:lpstr>Contestation des accords</vt:lpstr>
      <vt:lpstr>Création d’un observatoire d'analyse et d'appui au dialogue social et à la négociation</vt:lpstr>
      <vt:lpstr>Missions - compétences</vt:lpstr>
      <vt:lpstr>Champ d’application et composition</vt:lpstr>
      <vt:lpstr>                                                                   II-Le Comité Social et Economique (CSE) </vt:lpstr>
      <vt:lpstr>Le comité social et économique</vt:lpstr>
      <vt:lpstr>Mise en place du CSE</vt:lpstr>
      <vt:lpstr>Déclenchement/Suppression</vt:lpstr>
      <vt:lpstr>Période transitoire</vt:lpstr>
      <vt:lpstr>Périmètre de mise en place (CSE d’entreprise ou CSE d’établissement)</vt:lpstr>
      <vt:lpstr>Mise en place: les représentants de proximité</vt:lpstr>
      <vt:lpstr>Composition</vt:lpstr>
      <vt:lpstr>Election (L. 2314-5)</vt:lpstr>
      <vt:lpstr>Election (L. 2314-7 et 8)</vt:lpstr>
      <vt:lpstr>Election</vt:lpstr>
      <vt:lpstr>Attributions</vt:lpstr>
      <vt:lpstr>Une fusée à plusieurs étages</vt:lpstr>
      <vt:lpstr>Attributions de 11 à 49  salariés  (section 2)</vt:lpstr>
      <vt:lpstr>Attributions à partir de 50 salariés (section 3)</vt:lpstr>
      <vt:lpstr>Attributions à partir de 50 salariés</vt:lpstr>
      <vt:lpstr>Attributions à partir de 50 salariés</vt:lpstr>
      <vt:lpstr>Attributions à partir de 50 salariés</vt:lpstr>
      <vt:lpstr>Fonctionnement </vt:lpstr>
      <vt:lpstr>Les « accords de méthode »</vt:lpstr>
      <vt:lpstr>Les « accords de méthode »</vt:lpstr>
      <vt:lpstr>Heures de délégation (L. 2315-7)</vt:lpstr>
      <vt:lpstr>       Budgets du CSE </vt:lpstr>
      <vt:lpstr>Formations (L. 2315-17 et 40)</vt:lpstr>
      <vt:lpstr>  Réunions (L. 2315-27) </vt:lpstr>
      <vt:lpstr>       Réunions abordant les sujets Santé-Sécurité et Conditions de Travail  </vt:lpstr>
      <vt:lpstr>Réunions abordant les sujets Santé-Sécurité et Conditions de Travail</vt:lpstr>
      <vt:lpstr>Commission SSCT (L. 2315-36)</vt:lpstr>
      <vt:lpstr>Commission SSCT (L. 2315-39)</vt:lpstr>
      <vt:lpstr>Expertises (L.  2315-78 et s)</vt:lpstr>
      <vt:lpstr>CSE central et CSE d’établissement</vt:lpstr>
      <vt:lpstr>CSE central  ( attributions)</vt:lpstr>
      <vt:lpstr>CSE central  (composition)</vt:lpstr>
      <vt:lpstr>CSE d’établissement (fonctionnement)</vt:lpstr>
      <vt:lpstr>Conseil d’entreprise</vt:lpstr>
      <vt:lpstr>Conseil d’entreprise (L 2321-1 et Suiv)</vt:lpstr>
      <vt:lpstr>Conseil d’entreprise</vt:lpstr>
      <vt:lpstr>Sources d’information</vt:lpstr>
    </vt:vector>
  </TitlesOfParts>
  <Company>Ministères Chargés des Affaires Sociales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LANOUZIERE, Herve</dc:creator>
  <cp:lastModifiedBy>LOPEZ Eric (DR-PACA)</cp:lastModifiedBy>
  <cp:revision>151</cp:revision>
  <cp:lastPrinted>2018-03-02T13:55:53Z</cp:lastPrinted>
  <dcterms:created xsi:type="dcterms:W3CDTF">2017-09-25T15:21:46Z</dcterms:created>
  <dcterms:modified xsi:type="dcterms:W3CDTF">2018-03-02T14:26:36Z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0x0101002B9C2962A44E47E49C985B3DB63656AE00AE3537E11265804CA9723FC7722A8EC1</vt:lpwstr>
  </property>
  <property fmtid="{D5CDD505-2E9C-101B-9397-08002B2CF9AE}" pid="3" name="PACo_NiveauDeConfidentialite">
    <vt:lpwstr>1;#Public|43a73bf0-6fa9-439e-9f01-0c858cc75030</vt:lpwstr>
  </property>
  <property fmtid="{D5CDD505-2E9C-101B-9397-08002B2CF9AE}" pid="4" name="TaxKeyword">
    <vt:lpwstr/>
  </property>
  <property fmtid="{D5CDD505-2E9C-101B-9397-08002B2CF9AE}" pid="5" name="_dlc_DocIdItemGuid">
    <vt:lpwstr>9144b8f9-4442-40fe-9911-00ad1c07be9a</vt:lpwstr>
  </property>
</Properties>
</file>