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4"/>
  </p:notesMasterIdLst>
  <p:sldIdLst>
    <p:sldId id="256" r:id="rId6"/>
    <p:sldId id="269" r:id="rId7"/>
    <p:sldId id="257" r:id="rId8"/>
    <p:sldId id="276" r:id="rId9"/>
    <p:sldId id="266" r:id="rId10"/>
    <p:sldId id="270" r:id="rId11"/>
    <p:sldId id="259" r:id="rId12"/>
    <p:sldId id="279" r:id="rId1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LAT Charline (UD013)" initials="L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501" autoAdjust="0"/>
  </p:normalViewPr>
  <p:slideViewPr>
    <p:cSldViewPr>
      <p:cViewPr varScale="1">
        <p:scale>
          <a:sx n="10" d="100"/>
          <a:sy n="10" d="100"/>
        </p:scale>
        <p:origin x="-8" y="8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3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9085D-3510-4E29-B8CE-BCED07B05772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ABE25-AF83-4B66-A8EA-B346249B87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181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1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ABE25-AF83-4B66-A8EA-B346249B873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096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ABE25-AF83-4B66-A8EA-B346249B873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197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endParaRPr lang="fr-FR" b="0" u="none" baseline="0" dirty="0"/>
          </a:p>
          <a:p>
            <a:pPr marL="171450" indent="-171450">
              <a:buFont typeface="Wingdings"/>
              <a:buChar char="à"/>
            </a:pPr>
            <a:endParaRPr lang="fr-FR" b="0" u="none" baseline="0" dirty="0"/>
          </a:p>
          <a:p>
            <a:pPr marL="0" indent="0">
              <a:buFont typeface="Wingdings"/>
              <a:buNone/>
            </a:pPr>
            <a:endParaRPr lang="fr-FR" b="0" u="none" dirty="0"/>
          </a:p>
          <a:p>
            <a:pPr marL="171450" indent="-171450">
              <a:buFont typeface="Wingdings"/>
              <a:buChar char="à"/>
            </a:pPr>
            <a:endParaRPr lang="fr-FR" b="0" u="none" dirty="0"/>
          </a:p>
          <a:p>
            <a:pPr marL="0" indent="0">
              <a:buFont typeface="Wingdings"/>
              <a:buNone/>
            </a:pPr>
            <a:endParaRPr lang="fr-FR" b="0" u="non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ABE25-AF83-4B66-A8EA-B346249B873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084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ABE25-AF83-4B66-A8EA-B346249B873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814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ABE25-AF83-4B66-A8EA-B346249B873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3999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1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ABE25-AF83-4B66-A8EA-B346249B873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320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1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ABE25-AF83-4B66-A8EA-B346249B873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073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/>
          </a:p>
          <a:p>
            <a:endParaRPr lang="fr-FR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ABE25-AF83-4B66-A8EA-B346249B873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110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76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803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533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892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69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20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553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812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894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6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09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FCC0E-470A-43B8-B28D-08C762F22651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7196-FC80-4FAD-90DF-AB3C89B1B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0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aca.direccte.gouv.fr/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hyperlink" Target="http://service-public.fr/" TargetMode="External"/><Relationship Id="rId4" Type="http://schemas.openxmlformats.org/officeDocument/2006/relationships/hyperlink" Target="http://travail.emploi.gouv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2636912"/>
            <a:ext cx="7772400" cy="2016224"/>
          </a:xfrm>
        </p:spPr>
        <p:txBody>
          <a:bodyPr>
            <a:normAutofit fontScale="90000"/>
          </a:bodyPr>
          <a:lstStyle/>
          <a:p>
            <a:r>
              <a:rPr lang="fr-FR" sz="4000" dirty="0">
                <a:solidFill>
                  <a:schemeClr val="tx2"/>
                </a:solidFill>
              </a:rPr>
              <a:t>LES OBSERVATOIRES D’ANALYSE ET D’APPUI AU DIALOGUE SOCIAL ET A LA NEGOCIATION COLLECTIVE EN PACA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0" y="5693664"/>
            <a:ext cx="9144000" cy="1164336"/>
            <a:chOff x="0" y="5693664"/>
            <a:chExt cx="9144000" cy="1164336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693664"/>
              <a:ext cx="9144000" cy="1164336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7529" y="6024944"/>
              <a:ext cx="1332263" cy="500400"/>
            </a:xfrm>
            <a:prstGeom prst="rect">
              <a:avLst/>
            </a:prstGeom>
          </p:spPr>
        </p:pic>
      </p:grpSp>
      <p:pic>
        <p:nvPicPr>
          <p:cNvPr id="1026" name="Picture 2" descr="http://intranet.direccte.gouv.fr/paca/Etudes%20et%20statistiques/COMoutilscharte%20Direccte%201/Visuel%20POLE%20TRAVAI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2060227" cy="1006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36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0" y="5721048"/>
            <a:ext cx="9144000" cy="1164336"/>
            <a:chOff x="0" y="5721048"/>
            <a:chExt cx="9144000" cy="1164336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721048"/>
              <a:ext cx="9144000" cy="1164336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7529" y="6024944"/>
              <a:ext cx="1332263" cy="500400"/>
            </a:xfrm>
            <a:prstGeom prst="rect">
              <a:avLst/>
            </a:prstGeom>
          </p:spPr>
        </p:pic>
      </p:grp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864095"/>
          </a:xfrm>
        </p:spPr>
        <p:txBody>
          <a:bodyPr>
            <a:normAutofit/>
          </a:bodyPr>
          <a:lstStyle/>
          <a:p>
            <a:r>
              <a:rPr lang="fr-FR" sz="2400" b="1" u="sng" dirty="0">
                <a:solidFill>
                  <a:schemeClr val="tx2"/>
                </a:solidFill>
              </a:rPr>
              <a:t>QUELQUES ELEMENTS DE CONTEXTE</a:t>
            </a:r>
          </a:p>
        </p:txBody>
      </p:sp>
      <p:sp>
        <p:nvSpPr>
          <p:cNvPr id="10" name="Sous-titre 9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136904" cy="5116224"/>
          </a:xfrm>
        </p:spPr>
        <p:txBody>
          <a:bodyPr>
            <a:normAutofit/>
          </a:bodyPr>
          <a:lstStyle/>
          <a:p>
            <a:endParaRPr lang="fr-FR" sz="2000" dirty="0">
              <a:solidFill>
                <a:schemeClr val="tx1"/>
              </a:solidFill>
            </a:endParaRPr>
          </a:p>
          <a:p>
            <a:r>
              <a:rPr lang="fr-FR" sz="2400" b="1" i="1" dirty="0">
                <a:solidFill>
                  <a:schemeClr val="tx2"/>
                </a:solidFill>
              </a:rPr>
              <a:t>LE CONTEXTE LEGISLATIF</a:t>
            </a:r>
          </a:p>
          <a:p>
            <a:r>
              <a:rPr lang="fr-FR" sz="2000" b="1" dirty="0">
                <a:solidFill>
                  <a:schemeClr val="tx2"/>
                </a:solidFill>
              </a:rPr>
              <a:t>   l’Ordonnance du 22 septembre 2017 relative au renforcement du dialogue social</a:t>
            </a:r>
            <a:endParaRPr lang="fr-FR" sz="2000" dirty="0">
              <a:solidFill>
                <a:schemeClr val="tx1"/>
              </a:solidFill>
            </a:endParaRPr>
          </a:p>
          <a:p>
            <a:pPr algn="just"/>
            <a:endParaRPr lang="fr-FR" sz="2000" dirty="0">
              <a:solidFill>
                <a:schemeClr val="tx1"/>
              </a:solidFill>
            </a:endParaRPr>
          </a:p>
          <a:p>
            <a:pPr algn="just"/>
            <a:endParaRPr lang="fr-FR" sz="2000" dirty="0">
              <a:solidFill>
                <a:schemeClr val="tx1"/>
              </a:solidFill>
            </a:endParaRPr>
          </a:p>
          <a:p>
            <a:pPr algn="just"/>
            <a:r>
              <a:rPr lang="fr-FR" sz="2000" dirty="0">
                <a:solidFill>
                  <a:schemeClr val="tx1"/>
                </a:solidFill>
              </a:rPr>
              <a:t> -une commission </a:t>
            </a:r>
            <a:r>
              <a:rPr lang="fr-FR" sz="2000" b="1" dirty="0">
                <a:solidFill>
                  <a:schemeClr val="tx1"/>
                </a:solidFill>
              </a:rPr>
              <a:t>paritaire </a:t>
            </a:r>
            <a:r>
              <a:rPr lang="fr-FR" sz="2000" dirty="0">
                <a:solidFill>
                  <a:schemeClr val="tx1"/>
                </a:solidFill>
              </a:rPr>
              <a:t>instituée par décision de l’autorité administrative, </a:t>
            </a:r>
          </a:p>
          <a:p>
            <a:pPr algn="just"/>
            <a:endParaRPr lang="fr-FR" sz="2000" dirty="0">
              <a:solidFill>
                <a:schemeClr val="tx1"/>
              </a:solidFill>
            </a:endParaRPr>
          </a:p>
          <a:p>
            <a:pPr algn="just"/>
            <a:r>
              <a:rPr lang="fr-FR" sz="2000" dirty="0">
                <a:solidFill>
                  <a:schemeClr val="tx1"/>
                </a:solidFill>
              </a:rPr>
              <a:t> -pour « favoriser et encourager le développement du dialogue social et la négociation collective au sein des entreprises </a:t>
            </a:r>
            <a:r>
              <a:rPr lang="fr-FR" sz="2000" b="1" dirty="0">
                <a:solidFill>
                  <a:schemeClr val="tx1"/>
                </a:solidFill>
              </a:rPr>
              <a:t>de moins de 50 salariés </a:t>
            </a:r>
            <a:r>
              <a:rPr lang="fr-FR" sz="2000" dirty="0">
                <a:solidFill>
                  <a:schemeClr val="tx1"/>
                </a:solidFill>
              </a:rPr>
              <a:t>du </a:t>
            </a:r>
            <a:r>
              <a:rPr lang="fr-FR" sz="2000" b="1" dirty="0">
                <a:solidFill>
                  <a:schemeClr val="tx1"/>
                </a:solidFill>
              </a:rPr>
              <a:t>département</a:t>
            </a:r>
            <a:r>
              <a:rPr lang="fr-FR" sz="2000" dirty="0">
                <a:solidFill>
                  <a:schemeClr val="tx1"/>
                </a:solidFill>
              </a:rPr>
              <a:t> » (L2234-4).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05624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512168"/>
          </a:xfrm>
        </p:spPr>
        <p:txBody>
          <a:bodyPr>
            <a:normAutofit/>
          </a:bodyPr>
          <a:lstStyle/>
          <a:p>
            <a:r>
              <a:rPr lang="fr-FR" sz="2400" b="1" i="1" dirty="0">
                <a:solidFill>
                  <a:schemeClr val="tx2"/>
                </a:solidFill>
              </a:rPr>
              <a:t>LE CONTEXTE ECONOMIQUE : LES TPE-PME en PACA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496944" cy="4612168"/>
          </a:xfrm>
        </p:spPr>
        <p:txBody>
          <a:bodyPr>
            <a:normAutofit/>
          </a:bodyPr>
          <a:lstStyle/>
          <a:p>
            <a:pPr algn="just"/>
            <a:endParaRPr lang="fr-FR" sz="2000" b="1" u="sng" dirty="0">
              <a:solidFill>
                <a:schemeClr val="tx1"/>
              </a:solidFill>
            </a:endParaRPr>
          </a:p>
          <a:p>
            <a:pPr algn="just"/>
            <a:r>
              <a:rPr lang="fr-FR" sz="2000" b="1" u="sng" dirty="0">
                <a:solidFill>
                  <a:schemeClr val="tx1"/>
                </a:solidFill>
              </a:rPr>
              <a:t>-Qu’est ce qu’une TPE-PME </a:t>
            </a:r>
            <a:r>
              <a:rPr lang="fr-FR" sz="2000" b="1" dirty="0">
                <a:solidFill>
                  <a:schemeClr val="tx1"/>
                </a:solidFill>
              </a:rPr>
              <a:t>? </a:t>
            </a:r>
            <a:r>
              <a:rPr lang="fr-FR" sz="2000" dirty="0">
                <a:solidFill>
                  <a:schemeClr val="tx1"/>
                </a:solidFill>
              </a:rPr>
              <a:t>-approche économique : deux critères, un effectif de moins de 250 salariés et un CA annuel n’excédant pas 50  M,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</a:rPr>
              <a:t>                                                       -approche code du travail (IRP): une entreprise de 1 à 49 salariés.</a:t>
            </a:r>
          </a:p>
          <a:p>
            <a:pPr algn="just"/>
            <a:endParaRPr lang="fr-FR" sz="2000" dirty="0">
              <a:solidFill>
                <a:schemeClr val="tx1"/>
              </a:solidFill>
            </a:endParaRPr>
          </a:p>
          <a:p>
            <a:pPr algn="just"/>
            <a:r>
              <a:rPr lang="fr-FR" sz="2000" b="1" u="sng" dirty="0">
                <a:solidFill>
                  <a:schemeClr val="tx1"/>
                </a:solidFill>
              </a:rPr>
              <a:t>-Quelques données chiffrées pour la région PACA </a:t>
            </a:r>
            <a:r>
              <a:rPr lang="fr-FR" sz="2000" dirty="0">
                <a:solidFill>
                  <a:schemeClr val="tx1"/>
                </a:solidFill>
              </a:rPr>
              <a:t>: 170 200 entreprises comptant au moins 1 salarié </a:t>
            </a:r>
            <a:r>
              <a:rPr lang="fr-FR" sz="2000" b="1" dirty="0">
                <a:solidFill>
                  <a:schemeClr val="tx1"/>
                </a:solidFill>
              </a:rPr>
              <a:t>(98% de ces entreprises sont des TPE-PME</a:t>
            </a:r>
            <a:r>
              <a:rPr lang="fr-FR" sz="2000" dirty="0">
                <a:solidFill>
                  <a:schemeClr val="tx1"/>
                </a:solidFill>
              </a:rPr>
              <a:t>)  et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</a:rPr>
              <a:t> 1 182 033 salariés, principalement dans</a:t>
            </a:r>
            <a:r>
              <a:rPr lang="fr-FR" sz="2000" b="1" dirty="0">
                <a:solidFill>
                  <a:schemeClr val="tx1"/>
                </a:solidFill>
              </a:rPr>
              <a:t> les TPE-PME (60% des salariés</a:t>
            </a:r>
            <a:r>
              <a:rPr lang="fr-FR" sz="2000" dirty="0">
                <a:solidFill>
                  <a:schemeClr val="tx1"/>
                </a:solidFill>
              </a:rPr>
              <a:t>) et </a:t>
            </a:r>
            <a:r>
              <a:rPr lang="fr-FR" sz="2000" b="1" dirty="0">
                <a:solidFill>
                  <a:schemeClr val="tx1"/>
                </a:solidFill>
              </a:rPr>
              <a:t>dans le secteur des services </a:t>
            </a:r>
            <a:r>
              <a:rPr lang="fr-FR" sz="2000" dirty="0">
                <a:solidFill>
                  <a:schemeClr val="tx1"/>
                </a:solidFill>
              </a:rPr>
              <a:t>(« Les chiffres clés  2018 de la DIRECCTE PACA »).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0" y="5721048"/>
            <a:ext cx="9144000" cy="1164336"/>
            <a:chOff x="0" y="5721048"/>
            <a:chExt cx="9144000" cy="1164336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721048"/>
              <a:ext cx="9144000" cy="1164336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7529" y="6024944"/>
              <a:ext cx="1332263" cy="500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92010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0" y="5721048"/>
            <a:ext cx="9144000" cy="1164336"/>
            <a:chOff x="0" y="5721048"/>
            <a:chExt cx="9144000" cy="1164336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721048"/>
              <a:ext cx="9144000" cy="1164336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7529" y="6024944"/>
              <a:ext cx="1332263" cy="500400"/>
            </a:xfrm>
            <a:prstGeom prst="rect">
              <a:avLst/>
            </a:prstGeom>
          </p:spPr>
        </p:pic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496944" cy="5548271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i="1" dirty="0">
                <a:solidFill>
                  <a:schemeClr val="tx2"/>
                </a:solidFill>
              </a:rPr>
              <a:t>Plan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sz="2800" b="1" u="sng" dirty="0">
                <a:solidFill>
                  <a:schemeClr val="tx2"/>
                </a:solidFill>
              </a:rPr>
              <a:t>MISE EN PLACE ET COMPOSITION DES OBSERVATOIRES</a:t>
            </a:r>
            <a:br>
              <a:rPr lang="fr-FR" sz="2800" u="sng" dirty="0">
                <a:solidFill>
                  <a:schemeClr val="tx2"/>
                </a:solidFill>
              </a:rPr>
            </a:br>
            <a:br>
              <a:rPr lang="fr-FR" sz="2800" u="sng" dirty="0">
                <a:solidFill>
                  <a:schemeClr val="tx2"/>
                </a:solidFill>
              </a:rPr>
            </a:br>
            <a:r>
              <a:rPr lang="fr-FR" sz="2800" b="1" u="sng" dirty="0">
                <a:solidFill>
                  <a:schemeClr val="tx2"/>
                </a:solidFill>
              </a:rPr>
              <a:t>FONCTIONNEMENT</a:t>
            </a:r>
            <a:br>
              <a:rPr lang="fr-FR" sz="2800" u="sng" dirty="0">
                <a:solidFill>
                  <a:schemeClr val="tx2"/>
                </a:solidFill>
              </a:rPr>
            </a:br>
            <a:br>
              <a:rPr lang="fr-FR" sz="2400" dirty="0">
                <a:solidFill>
                  <a:schemeClr val="tx2"/>
                </a:solidFill>
              </a:rPr>
            </a:br>
            <a:r>
              <a:rPr lang="fr-FR" sz="2700" b="1" u="sng" dirty="0">
                <a:solidFill>
                  <a:schemeClr val="tx2"/>
                </a:solidFill>
              </a:rPr>
              <a:t>ATTRIBUTIONS</a:t>
            </a:r>
            <a:br>
              <a:rPr lang="fr-FR" sz="2400" b="1" u="sng" dirty="0">
                <a:solidFill>
                  <a:schemeClr val="tx2"/>
                </a:solidFill>
              </a:rPr>
            </a:br>
            <a:br>
              <a:rPr lang="fr-FR" dirty="0">
                <a:solidFill>
                  <a:schemeClr val="tx2"/>
                </a:solidFill>
              </a:rPr>
            </a:br>
            <a:br>
              <a:rPr lang="fr-FR" dirty="0"/>
            </a:b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813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24936" cy="5460400"/>
          </a:xfrm>
        </p:spPr>
        <p:txBody>
          <a:bodyPr>
            <a:normAutofit/>
          </a:bodyPr>
          <a:lstStyle/>
          <a:p>
            <a:br>
              <a:rPr lang="fr-FR" sz="2800" dirty="0"/>
            </a:br>
            <a:br>
              <a:rPr lang="fr-FR" sz="2800" dirty="0"/>
            </a:br>
            <a:br>
              <a:rPr lang="fr-FR" sz="2800" dirty="0"/>
            </a:br>
            <a:br>
              <a:rPr lang="fr-FR" sz="2800" dirty="0"/>
            </a:br>
            <a:br>
              <a:rPr lang="fr-FR" sz="2800" dirty="0"/>
            </a:br>
            <a:br>
              <a:rPr lang="fr-FR" sz="2800" dirty="0"/>
            </a:br>
            <a:br>
              <a:rPr lang="fr-FR" sz="2800" dirty="0"/>
            </a:br>
            <a:br>
              <a:rPr lang="fr-FR" sz="2800" dirty="0"/>
            </a:br>
            <a:br>
              <a:rPr lang="fr-FR" sz="2800" dirty="0"/>
            </a:b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104424"/>
            <a:ext cx="8352928" cy="5616624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          </a:t>
            </a:r>
          </a:p>
          <a:p>
            <a:pPr algn="just"/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       </a:t>
            </a:r>
            <a:r>
              <a:rPr lang="fr-FR" sz="2400" b="1" u="sng" dirty="0">
                <a:solidFill>
                  <a:schemeClr val="tx2"/>
                </a:solidFill>
              </a:rPr>
              <a:t>MISE EN PLACE ET COMPOSITION</a:t>
            </a:r>
            <a:endParaRPr lang="fr-FR" sz="2400" b="1" u="sng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fr-FR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000" b="1" dirty="0">
                <a:solidFill>
                  <a:schemeClr val="tx1"/>
                </a:solidFill>
              </a:rPr>
              <a:t>Une instance tripartite de 13 membres au plus et mise en place par arrêté </a:t>
            </a:r>
            <a:endParaRPr lang="fr-FR" sz="2000" dirty="0">
              <a:solidFill>
                <a:schemeClr val="tx1"/>
              </a:solidFill>
            </a:endParaRPr>
          </a:p>
          <a:p>
            <a:pPr algn="just"/>
            <a:r>
              <a:rPr lang="fr-FR" sz="2000" dirty="0">
                <a:solidFill>
                  <a:schemeClr val="tx1"/>
                </a:solidFill>
              </a:rPr>
              <a:t>                           --- jusqu’à 6 membres représentants des salariés désignés par les OS « représentatives au niveau interprofessionnel et du département », 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</a:rPr>
              <a:t>                           ---  jusqu’à 6 membres représentants des employeurs désignés par les OP représentatives au niveau national interprofessionnel </a:t>
            </a:r>
            <a:r>
              <a:rPr lang="fr-FR" sz="2000">
                <a:solidFill>
                  <a:schemeClr val="tx1"/>
                </a:solidFill>
              </a:rPr>
              <a:t>et multi professionnel,</a:t>
            </a:r>
            <a:endParaRPr lang="fr-FR" sz="2000" dirty="0">
              <a:solidFill>
                <a:schemeClr val="tx1"/>
              </a:solidFill>
            </a:endParaRPr>
          </a:p>
          <a:p>
            <a:pPr algn="just"/>
            <a:r>
              <a:rPr lang="fr-FR" sz="2000" dirty="0">
                <a:solidFill>
                  <a:schemeClr val="tx1"/>
                </a:solidFill>
              </a:rPr>
              <a:t>                           --- un représentant de l’autorité administrative, le responsable de l’unité départementale.</a:t>
            </a:r>
          </a:p>
          <a:p>
            <a:pPr algn="just"/>
            <a:r>
              <a:rPr lang="fr-FR" sz="2000" b="1" dirty="0">
                <a:solidFill>
                  <a:schemeClr val="tx1"/>
                </a:solidFill>
              </a:rPr>
              <a:t>Avec un ancrage territorial et professionnel </a:t>
            </a:r>
            <a:r>
              <a:rPr lang="fr-FR" sz="2000" dirty="0">
                <a:solidFill>
                  <a:schemeClr val="tx1"/>
                </a:solidFill>
              </a:rPr>
              <a:t>(condition d’activité dans la région).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fr-FR" sz="2000" b="1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000" b="1" dirty="0">
                <a:solidFill>
                  <a:schemeClr val="tx1"/>
                </a:solidFill>
              </a:rPr>
              <a:t>En PACA, 6 observatoires pour chacun des départements progressivement mis en place entre avril et juin 2018.</a:t>
            </a:r>
            <a:r>
              <a:rPr lang="fr-FR" sz="2000" dirty="0">
                <a:solidFill>
                  <a:schemeClr val="tx1"/>
                </a:solidFill>
              </a:rPr>
              <a:t>               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fr-F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0" y="5721048"/>
            <a:ext cx="9144000" cy="1164336"/>
            <a:chOff x="0" y="5721048"/>
            <a:chExt cx="9144000" cy="1164336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721048"/>
              <a:ext cx="9144000" cy="1164336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7529" y="6024944"/>
              <a:ext cx="1332263" cy="500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2209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0"/>
            <a:ext cx="8496944" cy="6024944"/>
          </a:xfrm>
        </p:spPr>
        <p:txBody>
          <a:bodyPr>
            <a:normAutofit fontScale="90000"/>
          </a:bodyPr>
          <a:lstStyle/>
          <a:p>
            <a:pPr algn="l"/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r>
              <a:rPr lang="fr-FR" sz="2400" b="1" dirty="0"/>
              <a:t>                                              </a:t>
            </a:r>
            <a:br>
              <a:rPr lang="fr-FR" sz="2400" b="1" dirty="0"/>
            </a:br>
            <a:br>
              <a:rPr lang="fr-FR" sz="2400" b="1" dirty="0"/>
            </a:br>
            <a:r>
              <a:rPr lang="fr-FR" sz="2400" b="1" dirty="0"/>
              <a:t>                                          </a:t>
            </a: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r>
              <a:rPr lang="fr-FR" sz="2400" b="1" dirty="0"/>
              <a:t>                                                </a:t>
            </a: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r>
              <a:rPr lang="fr-FR" sz="2400" b="1" dirty="0"/>
              <a:t>                                              </a:t>
            </a:r>
            <a:br>
              <a:rPr lang="fr-FR" sz="2400" b="1" dirty="0"/>
            </a:br>
            <a:br>
              <a:rPr lang="fr-FR" sz="2400" b="1" dirty="0"/>
            </a:br>
            <a:r>
              <a:rPr lang="fr-FR" sz="2400" b="1" dirty="0"/>
              <a:t>                                               </a:t>
            </a:r>
            <a:br>
              <a:rPr lang="fr-FR" sz="2400" b="1" dirty="0"/>
            </a:br>
            <a:r>
              <a:rPr lang="fr-FR" sz="2400" b="1" dirty="0"/>
              <a:t>                                          </a:t>
            </a:r>
            <a:br>
              <a:rPr lang="fr-FR" sz="2400" b="1" dirty="0"/>
            </a:br>
            <a:r>
              <a:rPr lang="fr-FR" sz="2400" b="1" dirty="0"/>
              <a:t>                                             </a:t>
            </a:r>
            <a:br>
              <a:rPr lang="fr-FR" sz="2400" b="1" dirty="0"/>
            </a:br>
            <a:r>
              <a:rPr lang="fr-FR" sz="2400" b="1" dirty="0"/>
              <a:t>                                             </a:t>
            </a:r>
            <a:r>
              <a:rPr lang="fr-FR" sz="2700" b="1" u="sng" dirty="0">
                <a:solidFill>
                  <a:schemeClr val="tx2"/>
                </a:solidFill>
              </a:rPr>
              <a:t>FONCTIONNEMENT</a:t>
            </a:r>
            <a:r>
              <a:rPr lang="fr-FR" sz="2700" b="1" dirty="0">
                <a:solidFill>
                  <a:schemeClr val="tx2"/>
                </a:solidFill>
              </a:rPr>
              <a:t> </a:t>
            </a:r>
            <a:br>
              <a:rPr lang="fr-FR" sz="2700" b="1" dirty="0">
                <a:solidFill>
                  <a:schemeClr val="tx2"/>
                </a:solidFill>
              </a:rPr>
            </a:br>
            <a:br>
              <a:rPr lang="fr-FR" sz="2700" b="1" dirty="0">
                <a:solidFill>
                  <a:schemeClr val="tx2"/>
                </a:solidFill>
              </a:rPr>
            </a:br>
            <a:r>
              <a:rPr lang="fr-FR" sz="2000" b="1" dirty="0"/>
              <a:t>- Quelques indications légales: --</a:t>
            </a:r>
            <a:r>
              <a:rPr lang="fr-FR" sz="2000" dirty="0"/>
              <a:t>« </a:t>
            </a:r>
            <a:r>
              <a:rPr lang="fr-FR" sz="2000" b="1" dirty="0"/>
              <a:t>Présidé successivement</a:t>
            </a:r>
            <a:r>
              <a:rPr lang="fr-FR" sz="2000" dirty="0"/>
              <a:t> par un représentant désigné par une OS et par un  représentant désigné par une OP »,</a:t>
            </a:r>
            <a:br>
              <a:rPr lang="fr-FR" sz="2000" dirty="0"/>
            </a:br>
            <a:br>
              <a:rPr lang="fr-FR" sz="2000" dirty="0"/>
            </a:br>
            <a:r>
              <a:rPr lang="fr-FR" sz="2000" dirty="0"/>
              <a:t>                                                         -- « Un secrétariat assuré par l’autorité administrative »,</a:t>
            </a:r>
            <a:br>
              <a:rPr lang="fr-FR" sz="2000" dirty="0"/>
            </a:br>
            <a:br>
              <a:rPr lang="fr-FR" sz="2000" dirty="0"/>
            </a:br>
            <a:r>
              <a:rPr lang="fr-FR" sz="2000" dirty="0"/>
              <a:t>                                                          -- « Un ordre du jour arrêté conjointement par le président et le RUD »,</a:t>
            </a:r>
            <a:br>
              <a:rPr lang="fr-FR" sz="2000" dirty="0"/>
            </a:br>
            <a:br>
              <a:rPr lang="fr-FR" sz="2000" dirty="0"/>
            </a:br>
            <a:r>
              <a:rPr lang="fr-FR" sz="2000" b="1" dirty="0"/>
              <a:t>- Pas de moyens particuliers </a:t>
            </a:r>
            <a:r>
              <a:rPr lang="fr-FR" sz="2000" dirty="0"/>
              <a:t>(heures de délégation, statut protecteur, autorisations d’absence….)</a:t>
            </a:r>
            <a:br>
              <a:rPr lang="fr-FR" sz="2000" dirty="0"/>
            </a:br>
            <a:br>
              <a:rPr lang="fr-FR" sz="2000" dirty="0"/>
            </a:br>
            <a:r>
              <a:rPr lang="fr-FR" sz="2000" b="1" dirty="0"/>
              <a:t>-Pour le reste,  place majeure faite au règlement intérieur, </a:t>
            </a:r>
            <a:r>
              <a:rPr lang="fr-FR" sz="2000" dirty="0"/>
              <a:t>« notamment» pour la durée des mandats, leur caractère renouvelable, conditions de désignation du président, de mise en œuvre de l’alternance….</a:t>
            </a:r>
            <a:br>
              <a:rPr lang="fr-FR" sz="2000" dirty="0"/>
            </a:br>
            <a:r>
              <a:rPr lang="fr-FR" sz="2000" b="1" dirty="0"/>
              <a:t>En PACA : </a:t>
            </a:r>
            <a:r>
              <a:rPr lang="fr-FR" sz="2000" dirty="0"/>
              <a:t>une vice-présidence systématique, un mandat d’un à deux ans, désignation de suppléants également invités aux réunions de l’observatoire, participation ponctuelle sur demande « de toute personne dont la présence serait jugée utile », prise de décision « si possible à l’unanimité », nombre de réunions…</a:t>
            </a:r>
            <a:br>
              <a:rPr lang="fr-FR" sz="2000" b="1" dirty="0"/>
            </a:br>
            <a:br>
              <a:rPr lang="fr-FR" sz="2000" dirty="0"/>
            </a:br>
            <a:br>
              <a:rPr lang="fr-FR" sz="2700" dirty="0">
                <a:solidFill>
                  <a:schemeClr val="tx2"/>
                </a:solidFill>
              </a:rPr>
            </a:br>
            <a:r>
              <a:rPr lang="fr-FR" sz="2700" dirty="0">
                <a:solidFill>
                  <a:schemeClr val="tx2"/>
                </a:solidFill>
              </a:rPr>
              <a:t>                               </a:t>
            </a:r>
            <a:br>
              <a:rPr lang="fr-FR" sz="2700" b="1" dirty="0">
                <a:solidFill>
                  <a:schemeClr val="tx2"/>
                </a:solidFill>
              </a:rPr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r>
              <a:rPr lang="fr-FR" sz="2400" b="1" dirty="0"/>
              <a:t>                                   </a:t>
            </a:r>
            <a:br>
              <a:rPr lang="fr-FR" sz="2400" b="1" dirty="0"/>
            </a:br>
            <a:r>
              <a:rPr lang="fr-FR" sz="2400" b="1" dirty="0"/>
              <a:t>                                               </a:t>
            </a: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endParaRPr lang="fr-FR" sz="2800" b="1" dirty="0"/>
          </a:p>
        </p:txBody>
      </p:sp>
      <p:grpSp>
        <p:nvGrpSpPr>
          <p:cNvPr id="4" name="Groupe 3"/>
          <p:cNvGrpSpPr/>
          <p:nvPr/>
        </p:nvGrpSpPr>
        <p:grpSpPr>
          <a:xfrm>
            <a:off x="0" y="5721048"/>
            <a:ext cx="9144000" cy="1164336"/>
            <a:chOff x="0" y="5721048"/>
            <a:chExt cx="9144000" cy="1164336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721048"/>
              <a:ext cx="9144000" cy="1164336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7529" y="6024944"/>
              <a:ext cx="1332263" cy="500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24103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72400" cy="648072"/>
          </a:xfrm>
        </p:spPr>
        <p:txBody>
          <a:bodyPr>
            <a:normAutofit/>
          </a:bodyPr>
          <a:lstStyle/>
          <a:p>
            <a:r>
              <a:rPr lang="fr-FR" sz="2400" b="1" u="sng" dirty="0">
                <a:solidFill>
                  <a:schemeClr val="tx2"/>
                </a:solidFill>
              </a:rPr>
              <a:t>ATTRIBUTIONS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980728"/>
            <a:ext cx="8208912" cy="4740320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2000" b="1" u="sng" dirty="0">
                <a:solidFill>
                  <a:schemeClr val="tx1"/>
                </a:solidFill>
              </a:rPr>
              <a:t>Un cadre légal souple (art.L2234-6):</a:t>
            </a:r>
          </a:p>
          <a:p>
            <a:pPr algn="just"/>
            <a:r>
              <a:rPr lang="fr-FR" sz="2000" b="1" dirty="0">
                <a:solidFill>
                  <a:schemeClr val="tx1"/>
                </a:solidFill>
              </a:rPr>
              <a:t> </a:t>
            </a:r>
            <a:r>
              <a:rPr lang="fr-FR" sz="2000" dirty="0">
                <a:solidFill>
                  <a:schemeClr val="tx1"/>
                </a:solidFill>
              </a:rPr>
              <a:t>« 1) Il établit un </a:t>
            </a:r>
            <a:r>
              <a:rPr lang="fr-FR" sz="2000" b="1" dirty="0">
                <a:solidFill>
                  <a:schemeClr val="tx1"/>
                </a:solidFill>
              </a:rPr>
              <a:t>bilan annuel du dialogue s</a:t>
            </a:r>
            <a:r>
              <a:rPr lang="fr-FR" sz="2000" dirty="0">
                <a:solidFill>
                  <a:schemeClr val="tx1"/>
                </a:solidFill>
              </a:rPr>
              <a:t>ocial dans le département,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</a:rPr>
              <a:t>    2) Il est saisi par les organisations syndicales de salariés et les organisations professionnelles d’employeurs </a:t>
            </a:r>
            <a:r>
              <a:rPr lang="fr-FR" sz="2000" b="1" dirty="0">
                <a:solidFill>
                  <a:schemeClr val="tx1"/>
                </a:solidFill>
              </a:rPr>
              <a:t>de toutes difficultés rencontrées dans le cadre d’une négociation,</a:t>
            </a:r>
          </a:p>
          <a:p>
            <a:pPr algn="just"/>
            <a:r>
              <a:rPr lang="fr-FR" sz="2000" b="1" dirty="0">
                <a:solidFill>
                  <a:schemeClr val="tx1"/>
                </a:solidFill>
              </a:rPr>
              <a:t>    </a:t>
            </a:r>
            <a:r>
              <a:rPr lang="fr-FR" sz="2000" dirty="0">
                <a:solidFill>
                  <a:schemeClr val="tx1"/>
                </a:solidFill>
              </a:rPr>
              <a:t>3) Il apporte </a:t>
            </a:r>
            <a:r>
              <a:rPr lang="fr-FR" sz="2000" b="1" dirty="0">
                <a:solidFill>
                  <a:schemeClr val="tx1"/>
                </a:solidFill>
              </a:rPr>
              <a:t>son concours et son expertise juridique </a:t>
            </a:r>
            <a:r>
              <a:rPr lang="fr-FR" sz="2000" dirty="0">
                <a:solidFill>
                  <a:schemeClr val="tx1"/>
                </a:solidFill>
              </a:rPr>
              <a:t>aux entreprises de son ressort dans le domaine du droit social ».</a:t>
            </a:r>
          </a:p>
          <a:p>
            <a:pPr algn="just"/>
            <a:endParaRPr lang="fr-FR" sz="2000" b="1" dirty="0">
              <a:solidFill>
                <a:schemeClr val="tx1"/>
              </a:solidFill>
            </a:endParaRPr>
          </a:p>
          <a:p>
            <a:pPr algn="just"/>
            <a:r>
              <a:rPr lang="fr-FR" sz="2000" b="1" u="sng" dirty="0">
                <a:solidFill>
                  <a:schemeClr val="tx1"/>
                </a:solidFill>
              </a:rPr>
              <a:t>Un outil « à la main des partenaires sociaux » : quel sens et quelle direction donner à ces missions?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</a:rPr>
              <a:t>En PACA, quelques orientations stratégiques émergent au sein des observatoires autour notamment de l’analyse qualitative des accords d’entreprise et le projet de construction « d’outils » d’aide à la négociation, ou encore autour de la mise en place du comité social et économique et le « projet d’un livrable » à destination des TPE-PME….</a:t>
            </a:r>
          </a:p>
          <a:p>
            <a:pPr algn="just"/>
            <a:endParaRPr lang="fr-FR" sz="1800" b="1" dirty="0">
              <a:solidFill>
                <a:schemeClr val="tx1"/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0" y="5721048"/>
            <a:ext cx="9144000" cy="1164336"/>
            <a:chOff x="0" y="5721048"/>
            <a:chExt cx="9144000" cy="1164336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721048"/>
              <a:ext cx="9144000" cy="1164336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7529" y="6024944"/>
              <a:ext cx="1332263" cy="500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617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>
            <a:normAutofit/>
          </a:bodyPr>
          <a:lstStyle/>
          <a:p>
            <a:r>
              <a:rPr lang="fr-FR" sz="3200" b="1" u="sng" dirty="0"/>
              <a:t>ET EN QUELQUES CLICS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424936" cy="396044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  <a:hlinkClick r:id="rId3"/>
              </a:rPr>
              <a:t>http://paca.direccte.gouv.fr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  <a:hlinkClick r:id="rId4"/>
              </a:rPr>
              <a:t>http://travail.emploi.gouv.fr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  <a:hlinkClick r:id="rId5"/>
              </a:rPr>
              <a:t>http://service-public.fr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  <a:p>
            <a:pPr algn="just">
              <a:lnSpc>
                <a:spcPct val="150000"/>
              </a:lnSpc>
            </a:pPr>
            <a:endParaRPr lang="fr-FR" dirty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  <a:p>
            <a:pPr lvl="1" algn="just">
              <a:lnSpc>
                <a:spcPct val="150000"/>
              </a:lnSpc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Ce Diaporama est le support matériel des développements oraux apportés par la DIRECCTE PACA .</a:t>
            </a:r>
          </a:p>
          <a:p>
            <a:pPr lvl="1" algn="just">
              <a:lnSpc>
                <a:spcPct val="150000"/>
              </a:lnSpc>
            </a:pP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0" y="5721048"/>
            <a:ext cx="9144000" cy="1164336"/>
            <a:chOff x="0" y="5721048"/>
            <a:chExt cx="9144000" cy="1164336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721048"/>
              <a:ext cx="9144000" cy="1164336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7529" y="6024944"/>
              <a:ext cx="1332263" cy="500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757276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ireccte - Document" ma:contentTypeID="0x0101002B9C2962A44E47E49C985B3DB63656AE0096388B916A9B264DBD77EFB5256EEC22" ma:contentTypeVersion="8" ma:contentTypeDescription="Document pour les portails de type Direccte" ma:contentTypeScope="" ma:versionID="c11fc93c9e7ea15410097cfb7479afe7">
  <xsd:schema xmlns:xsd="http://www.w3.org/2001/XMLSchema" xmlns:xs="http://www.w3.org/2001/XMLSchema" xmlns:p="http://schemas.microsoft.com/office/2006/metadata/properties" xmlns:ns2="2ff91c20-40e6-4ab5-a5ac-9b5646c66526" xmlns:ns3="ab994d58-9349-46a1-8cee-b96a64c5dc7e" targetNamespace="http://schemas.microsoft.com/office/2006/metadata/properties" ma:root="true" ma:fieldsID="dcf6eb2dcc919f976b99dd89427cdf59" ns2:_="" ns3:_="">
    <xsd:import namespace="2ff91c20-40e6-4ab5-a5ac-9b5646c66526"/>
    <xsd:import namespace="ab994d58-9349-46a1-8cee-b96a64c5dc7e"/>
    <xsd:element name="properties">
      <xsd:complexType>
        <xsd:sequence>
          <xsd:element name="documentManagement">
            <xsd:complexType>
              <xsd:all>
                <xsd:element ref="ns2:DIRECCTE" minOccurs="0"/>
                <xsd:element ref="ns2:Rubrique" minOccurs="0"/>
                <xsd:element ref="ns2:RubriqueNiv2" minOccurs="0"/>
                <xsd:element ref="ns2:RubriqueNiv3" minOccurs="0"/>
                <xsd:element ref="ns2:Auteur" minOccurs="0"/>
                <xsd:element ref="ns2:Mots_x0020_Clefs" minOccurs="0"/>
                <xsd:element ref="ns3:_dlc_DocId" minOccurs="0"/>
                <xsd:element ref="ns3:_dlc_DocIdUrl" minOccurs="0"/>
                <xsd:element ref="ns3:_dlc_DocIdPersistId" minOccurs="0"/>
                <xsd:element ref="ns3:Resume" minOccurs="0"/>
                <xsd:element ref="ns3:Année" minOccurs="0"/>
                <xsd:element ref="ns3:Mois" minOccurs="0"/>
                <xsd:element ref="ns3:Jou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f91c20-40e6-4ab5-a5ac-9b5646c66526" elementFormDefault="qualified">
    <xsd:import namespace="http://schemas.microsoft.com/office/2006/documentManagement/types"/>
    <xsd:import namespace="http://schemas.microsoft.com/office/infopath/2007/PartnerControls"/>
    <xsd:element name="DIRECCTE" ma:index="8" nillable="true" ma:displayName="DIRECCTE" ma:internalName="DIRECCTE">
      <xsd:simpleType>
        <xsd:restriction base="dms:Text">
          <xsd:maxLength value="255"/>
        </xsd:restriction>
      </xsd:simpleType>
    </xsd:element>
    <xsd:element name="Rubrique" ma:index="9" nillable="true" ma:displayName="Rubrique" ma:internalName="Rubrique">
      <xsd:simpleType>
        <xsd:restriction base="dms:Text">
          <xsd:maxLength value="255"/>
        </xsd:restriction>
      </xsd:simpleType>
    </xsd:element>
    <xsd:element name="RubriqueNiv2" ma:index="10" nillable="true" ma:displayName="Rubrique Niveau 2" ma:internalName="RubriqueNiv2">
      <xsd:simpleType>
        <xsd:restriction base="dms:Text">
          <xsd:maxLength value="255"/>
        </xsd:restriction>
      </xsd:simpleType>
    </xsd:element>
    <xsd:element name="RubriqueNiv3" ma:index="11" nillable="true" ma:displayName="Rubrique Niveau 3" ma:internalName="RubriqueNiv3">
      <xsd:simpleType>
        <xsd:restriction base="dms:Text">
          <xsd:maxLength value="255"/>
        </xsd:restriction>
      </xsd:simpleType>
    </xsd:element>
    <xsd:element name="Auteur" ma:index="12" nillable="true" ma:displayName="Auteur" ma:list="UserInfo" ma:SharePointGroup="0" ma:internalName="Auteu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ots_x0020_Clefs" ma:index="13" nillable="true" ma:displayName="Mots Clefs" ma:internalName="Mots_x0020_Clef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994d58-9349-46a1-8cee-b96a64c5dc7e" elementFormDefault="qualified">
    <xsd:import namespace="http://schemas.microsoft.com/office/2006/documentManagement/types"/>
    <xsd:import namespace="http://schemas.microsoft.com/office/infopath/2007/PartnerControls"/>
    <xsd:element name="_dlc_DocId" ma:index="14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15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Resume" ma:index="17" nillable="true" ma:displayName="Résumé" ma:internalName="Resume">
      <xsd:simpleType>
        <xsd:restriction base="dms:Text">
          <xsd:maxLength value="255"/>
        </xsd:restriction>
      </xsd:simpleType>
    </xsd:element>
    <xsd:element name="Année" ma:index="18" nillable="true" ma:displayName="Année" ma:description="" ma:format="Dropdown" ma:internalName="Ann_x00e9_e">
      <xsd:simpleType>
        <xsd:union memberTypes="dms:Text">
          <xsd:simpleType>
            <xsd:restriction base="dms:Choice">
              <xsd:enumeration value="2004"/>
              <xsd:enumeration value="2005"/>
              <xsd:enumeration value="2006"/>
              <xsd:enumeration value="2007"/>
              <xsd:enumeration value="2008"/>
              <xsd:enumeration value="2009"/>
              <xsd:enumeration value="2010"/>
              <xsd:enumeration value="2011"/>
              <xsd:enumeration value="2012"/>
              <xsd:enumeration value="2013"/>
              <xsd:enumeration value="2014"/>
              <xsd:enumeration value="2015"/>
              <xsd:enumeration value="2016"/>
              <xsd:enumeration value="2017"/>
              <xsd:enumeration value="2018"/>
            </xsd:restriction>
          </xsd:simpleType>
        </xsd:union>
      </xsd:simpleType>
    </xsd:element>
    <xsd:element name="Mois" ma:index="19" nillable="true" ma:displayName="Mois" ma:format="Dropdown" ma:internalName="Mois">
      <xsd:simpleType>
        <xsd:restriction base="dms:Choice">
          <xsd:enumeration value="01 - Janvier"/>
          <xsd:enumeration value="02 - Février"/>
          <xsd:enumeration value="03 - Mars"/>
          <xsd:enumeration value="04 - Avril"/>
          <xsd:enumeration value="05 - Mai"/>
          <xsd:enumeration value="06 - Juin"/>
          <xsd:enumeration value="07 - Juillet"/>
          <xsd:enumeration value="08 - Août"/>
          <xsd:enumeration value="09 - Septembre"/>
          <xsd:enumeration value="10 - Octobre"/>
          <xsd:enumeration value="11 - Novembre"/>
          <xsd:enumeration value="12 - Décembre"/>
        </xsd:restriction>
      </xsd:simpleType>
    </xsd:element>
    <xsd:element name="Jour" ma:index="20" nillable="true" ma:displayName="Jour" ma:format="Dropdown" ma:internalName="Jour">
      <xsd:simpleType>
        <xsd:restriction base="dms:Choice"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  <xsd:enumeration value="31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our xmlns="ab994d58-9349-46a1-8cee-b96a64c5dc7e">21</Jour>
    <Auteur xmlns="2ff91c20-40e6-4ab5-a5ac-9b5646c66526">
      <UserInfo>
        <DisplayName/>
        <AccountId xsi:nil="true"/>
        <AccountType/>
      </UserInfo>
    </Auteur>
    <DIRECCTE xmlns="2ff91c20-40e6-4ab5-a5ac-9b5646c66526" xsi:nil="true"/>
    <Mots_x0020_Clefs xmlns="2ff91c20-40e6-4ab5-a5ac-9b5646c66526" xsi:nil="true"/>
    <Resume xmlns="ab994d58-9349-46a1-8cee-b96a64c5dc7e" xsi:nil="true"/>
    <Année xmlns="ab994d58-9349-46a1-8cee-b96a64c5dc7e">2018</Année>
    <RubriqueNiv3 xmlns="2ff91c20-40e6-4ab5-a5ac-9b5646c66526" xsi:nil="true"/>
    <Rubrique xmlns="2ff91c20-40e6-4ab5-a5ac-9b5646c66526" xsi:nil="true"/>
    <RubriqueNiv2 xmlns="2ff91c20-40e6-4ab5-a5ac-9b5646c66526" xsi:nil="true"/>
    <Mois xmlns="ab994d58-9349-46a1-8cee-b96a64c5dc7e">06 - Juin</Mois>
    <_dlc_DocId xmlns="ab994d58-9349-46a1-8cee-b96a64c5dc7e">PACA-1195-21</_dlc_DocId>
    <_dlc_DocIdUrl xmlns="ab994d58-9349-46a1-8cee-b96a64c5dc7e">
      <Url>http://intranet.direccte.gouv.fr/paca/Etudes%20et%20statistiques/_layouts/15/DocIdRedir.aspx?ID=PACA-1195-21</Url>
      <Description>PACA-1195-21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EAF5167-42A5-4598-9488-D7D72B8DDE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f91c20-40e6-4ab5-a5ac-9b5646c66526"/>
    <ds:schemaRef ds:uri="ab994d58-9349-46a1-8cee-b96a64c5dc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20D869-9479-41C5-9EA2-D57F8C59C01C}">
  <ds:schemaRefs>
    <ds:schemaRef ds:uri="2ff91c20-40e6-4ab5-a5ac-9b5646c66526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ab994d58-9349-46a1-8cee-b96a64c5dc7e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6C2486-BF58-412D-90DC-951BA39FF30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51D1948-E7C4-49D4-809F-35E0B2A4A6C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3413</TotalTime>
  <Words>251</Words>
  <Application>Microsoft Office PowerPoint</Application>
  <PresentationFormat>Affichage à l'écran (4:3)</PresentationFormat>
  <Paragraphs>55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Thème Office</vt:lpstr>
      <vt:lpstr>LES OBSERVATOIRES D’ANALYSE ET D’APPUI AU DIALOGUE SOCIAL ET A LA NEGOCIATION COLLECTIVE EN PACA</vt:lpstr>
      <vt:lpstr>QUELQUES ELEMENTS DE CONTEXTE</vt:lpstr>
      <vt:lpstr>LE CONTEXTE ECONOMIQUE : LES TPE-PME en PACA</vt:lpstr>
      <vt:lpstr> Plan   MISE EN PLACE ET COMPOSITION DES OBSERVATOIRES  FONCTIONNEMENT  ATTRIBUTIONS    </vt:lpstr>
      <vt:lpstr>         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FONCTIONNEMENT   - Quelques indications légales: --« Présidé successivement par un représentant désigné par une OS et par un  représentant désigné par une OP »,                                                           -- « Un secrétariat assuré par l’autorité administrative »,                                                            -- « Un ordre du jour arrêté conjointement par le président et le RUD »,  - Pas de moyens particuliers (heures de délégation, statut protecteur, autorisations d’absence….)  -Pour le reste,  place majeure faite au règlement intérieur, « notamment» pour la durée des mandats, leur caractère renouvelable, conditions de désignation du président, de mise en œuvre de l’alternance…. En PACA : une vice-présidence systématique, un mandat d’un à deux ans, désignation de suppléants également invités aux réunions de l’observatoire, participation ponctuelle sur demande « de toute personne dont la présence serait jugée utile », prise de décision « si possible à l’unanimité », nombre de réunions…                                                                                                                                       </vt:lpstr>
      <vt:lpstr>ATTRIBUTIONS</vt:lpstr>
      <vt:lpstr>ET EN QUELQUES CLICS </vt:lpstr>
    </vt:vector>
  </TitlesOfParts>
  <Company>Ministères Chargés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06 21 masque ppt UR génome</dc:title>
  <dc:creator>Charline LEPLAT Direccte PACA</dc:creator>
  <cp:lastModifiedBy>Jean-Marie Laneyrie</cp:lastModifiedBy>
  <cp:revision>417</cp:revision>
  <cp:lastPrinted>2018-10-30T07:34:37Z</cp:lastPrinted>
  <dcterms:created xsi:type="dcterms:W3CDTF">2018-06-19T12:36:49Z</dcterms:created>
  <dcterms:modified xsi:type="dcterms:W3CDTF">2018-12-19T14:44:19Z</dcterms:modified>
  <cp:contentStatus>Appui Direccte PACA aux observatoires d'appui au dialogue social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0x0101002B9C2962A44E47E49C985B3DB63656AE0096388B916A9B264DBD77EFB5256EEC22</vt:lpwstr>
  </property>
  <property fmtid="{D5CDD505-2E9C-101B-9397-08002B2CF9AE}" pid="3" name="_dlc_DocIdItemGuid">
    <vt:lpwstr>798e5d1d-5ce5-40af-9e86-da7623f3eddb</vt:lpwstr>
  </property>
</Properties>
</file>